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361" r:id="rId3"/>
    <p:sldId id="362" r:id="rId4"/>
    <p:sldId id="381" r:id="rId5"/>
    <p:sldId id="384" r:id="rId6"/>
    <p:sldId id="386" r:id="rId7"/>
    <p:sldId id="382" r:id="rId8"/>
    <p:sldId id="387" r:id="rId9"/>
    <p:sldId id="388" r:id="rId10"/>
    <p:sldId id="392" r:id="rId11"/>
    <p:sldId id="391" r:id="rId12"/>
    <p:sldId id="395" r:id="rId13"/>
    <p:sldId id="396" r:id="rId14"/>
    <p:sldId id="397" r:id="rId15"/>
    <p:sldId id="390" r:id="rId16"/>
    <p:sldId id="408" r:id="rId17"/>
    <p:sldId id="393" r:id="rId18"/>
    <p:sldId id="363" r:id="rId19"/>
    <p:sldId id="400" r:id="rId20"/>
    <p:sldId id="399" r:id="rId21"/>
    <p:sldId id="402" r:id="rId22"/>
    <p:sldId id="412" r:id="rId23"/>
    <p:sldId id="413" r:id="rId24"/>
    <p:sldId id="414" r:id="rId25"/>
    <p:sldId id="360" r:id="rId26"/>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DF6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2" autoAdjust="0"/>
    <p:restoredTop sz="81287" autoAdjust="0"/>
  </p:normalViewPr>
  <p:slideViewPr>
    <p:cSldViewPr>
      <p:cViewPr varScale="1">
        <p:scale>
          <a:sx n="70" d="100"/>
          <a:sy n="70" d="100"/>
        </p:scale>
        <p:origin x="1080" y="58"/>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diagrams/_rels/data3.xml.rels><?xml version="1.0" encoding="UTF-8" standalone="yes"?>
<Relationships xmlns="http://schemas.openxmlformats.org/package/2006/relationships"><Relationship Id="rId8" Type="http://schemas.openxmlformats.org/officeDocument/2006/relationships/hyperlink" Target="https://en.wikipedia.org/wiki/Wikipedia:Reference_desk/Archives/Miscellaneous/2011_October_16" TargetMode="External"/><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s://pixabay.com/en/emergency-doctor-medkit-kit-medical-147857/" TargetMode="External"/><Relationship Id="rId1" Type="http://schemas.openxmlformats.org/officeDocument/2006/relationships/image" Target="../media/image8.png"/><Relationship Id="rId6" Type="http://schemas.openxmlformats.org/officeDocument/2006/relationships/hyperlink" Target="http://viajedetelemaco.blogspot.com/2019/02/sobre-la-segunda-sesion-considerando.html" TargetMode="External"/><Relationship Id="rId5" Type="http://schemas.openxmlformats.org/officeDocument/2006/relationships/image" Target="../media/image10.png"/><Relationship Id="rId4" Type="http://schemas.openxmlformats.org/officeDocument/2006/relationships/hyperlink" Target="https://en.wikipedia.org/wiki/Egg_as_food"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s://en.wikipedia.org/wiki/Wikipedia:Reference_desk/Archives/Miscellaneous/2011_October_16" TargetMode="External"/><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s://pixabay.com/en/emergency-doctor-medkit-kit-medical-147857/" TargetMode="External"/><Relationship Id="rId1" Type="http://schemas.openxmlformats.org/officeDocument/2006/relationships/image" Target="../media/image8.png"/><Relationship Id="rId6" Type="http://schemas.openxmlformats.org/officeDocument/2006/relationships/hyperlink" Target="http://viajedetelemaco.blogspot.com/2019/02/sobre-la-segunda-sesion-considerando.html" TargetMode="External"/><Relationship Id="rId5" Type="http://schemas.openxmlformats.org/officeDocument/2006/relationships/image" Target="../media/image10.png"/><Relationship Id="rId4" Type="http://schemas.openxmlformats.org/officeDocument/2006/relationships/hyperlink" Target="https://en.wikipedia.org/wiki/Egg_as_food"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31FB7-C04C-43F1-BBA9-4A54048FB6D7}"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CA"/>
        </a:p>
      </dgm:t>
    </dgm:pt>
    <dgm:pt modelId="{05F0715F-3B56-4A14-855F-CCD2033D02DA}">
      <dgm:prSet phldrT="[Text]"/>
      <dgm:spPr/>
      <dgm:t>
        <a:bodyPr/>
        <a:lstStyle/>
        <a:p>
          <a:r>
            <a:rPr lang="en-CA" dirty="0"/>
            <a:t>1987</a:t>
          </a:r>
        </a:p>
      </dgm:t>
    </dgm:pt>
    <dgm:pt modelId="{AE9FE95A-4396-4B4C-A309-50EE3FD39565}" type="parTrans" cxnId="{36309D2E-190D-49B5-B099-4DF8B02EB07C}">
      <dgm:prSet/>
      <dgm:spPr/>
      <dgm:t>
        <a:bodyPr/>
        <a:lstStyle/>
        <a:p>
          <a:endParaRPr lang="en-CA"/>
        </a:p>
      </dgm:t>
    </dgm:pt>
    <dgm:pt modelId="{2C0B4AA5-0ED3-495A-9A3B-4F5DF3B4BB33}" type="sibTrans" cxnId="{36309D2E-190D-49B5-B099-4DF8B02EB07C}">
      <dgm:prSet/>
      <dgm:spPr/>
      <dgm:t>
        <a:bodyPr/>
        <a:lstStyle/>
        <a:p>
          <a:endParaRPr lang="en-CA"/>
        </a:p>
      </dgm:t>
    </dgm:pt>
    <dgm:pt modelId="{E37F1A4E-7D94-4AC2-8749-919CA2204485}">
      <dgm:prSet phldrT="[Text]"/>
      <dgm:spPr/>
      <dgm:t>
        <a:bodyPr/>
        <a:lstStyle/>
        <a:p>
          <a:pPr algn="l"/>
          <a:endParaRPr lang="en-CA" dirty="0"/>
        </a:p>
        <a:p>
          <a:pPr algn="l"/>
          <a:r>
            <a:rPr lang="en-CA" dirty="0"/>
            <a:t>Expansion of Sir Robert William Residence to 31 beds</a:t>
          </a:r>
        </a:p>
      </dgm:t>
    </dgm:pt>
    <dgm:pt modelId="{2F623A11-2897-4DEA-921A-F96C0606BEBC}" type="parTrans" cxnId="{A4BFC942-F9EA-45AE-9206-B89FEFB3AC19}">
      <dgm:prSet/>
      <dgm:spPr/>
      <dgm:t>
        <a:bodyPr/>
        <a:lstStyle/>
        <a:p>
          <a:endParaRPr lang="en-CA"/>
        </a:p>
      </dgm:t>
    </dgm:pt>
    <dgm:pt modelId="{D2C2C6B7-5739-42C3-956F-978A556DE54D}" type="sibTrans" cxnId="{A4BFC942-F9EA-45AE-9206-B89FEFB3AC19}">
      <dgm:prSet/>
      <dgm:spPr/>
      <dgm:t>
        <a:bodyPr/>
        <a:lstStyle/>
        <a:p>
          <a:endParaRPr lang="en-CA"/>
        </a:p>
      </dgm:t>
    </dgm:pt>
    <dgm:pt modelId="{45F4B1B4-9A0F-4A6E-BD66-2A7E1EFD0AC0}">
      <dgm:prSet phldrT="[Text]"/>
      <dgm:spPr/>
      <dgm:t>
        <a:bodyPr/>
        <a:lstStyle/>
        <a:p>
          <a:r>
            <a:rPr lang="en-US" dirty="0"/>
            <a:t>2000</a:t>
          </a:r>
          <a:endParaRPr lang="en-CA" dirty="0"/>
        </a:p>
      </dgm:t>
    </dgm:pt>
    <dgm:pt modelId="{AA2BB8B5-112C-4F80-8EB0-BDCE9D60C5EA}" type="parTrans" cxnId="{2B2F83D2-8931-4A55-B429-59828734DA8C}">
      <dgm:prSet/>
      <dgm:spPr/>
      <dgm:t>
        <a:bodyPr/>
        <a:lstStyle/>
        <a:p>
          <a:endParaRPr lang="en-CA"/>
        </a:p>
      </dgm:t>
    </dgm:pt>
    <dgm:pt modelId="{131076A7-04DE-4B7C-A559-E706B25CFD13}" type="sibTrans" cxnId="{2B2F83D2-8931-4A55-B429-59828734DA8C}">
      <dgm:prSet/>
      <dgm:spPr/>
      <dgm:t>
        <a:bodyPr/>
        <a:lstStyle/>
        <a:p>
          <a:endParaRPr lang="en-CA"/>
        </a:p>
      </dgm:t>
    </dgm:pt>
    <dgm:pt modelId="{11E0D52D-5372-44DB-8B27-2F1E0B7BFBD8}">
      <dgm:prSet phldrT="[Text]"/>
      <dgm:spPr/>
      <dgm:t>
        <a:bodyPr/>
        <a:lstStyle/>
        <a:p>
          <a:pPr algn="l"/>
          <a:endParaRPr lang="en-CA" dirty="0"/>
        </a:p>
        <a:p>
          <a:pPr algn="l"/>
          <a:r>
            <a:rPr lang="en-CA" dirty="0"/>
            <a:t>Addition of Father John </a:t>
          </a:r>
          <a:r>
            <a:rPr lang="en-CA" dirty="0" err="1"/>
            <a:t>Barlett</a:t>
          </a:r>
          <a:r>
            <a:rPr lang="en-CA" dirty="0"/>
            <a:t> House </a:t>
          </a:r>
        </a:p>
        <a:p>
          <a:pPr algn="l"/>
          <a:endParaRPr lang="en-CA" dirty="0"/>
        </a:p>
        <a:p>
          <a:pPr algn="l"/>
          <a:r>
            <a:rPr lang="en-CA" dirty="0"/>
            <a:t>29 beds added (19 for federal parolees, 10 for vulnerable men facing situations of homelessness)</a:t>
          </a:r>
        </a:p>
      </dgm:t>
    </dgm:pt>
    <dgm:pt modelId="{8914A345-FD98-4EF1-A220-CF8FCA664DDE}" type="parTrans" cxnId="{558C40CA-DB62-40BA-A5B2-46E2CFCD884E}">
      <dgm:prSet/>
      <dgm:spPr/>
      <dgm:t>
        <a:bodyPr/>
        <a:lstStyle/>
        <a:p>
          <a:endParaRPr lang="en-CA"/>
        </a:p>
      </dgm:t>
    </dgm:pt>
    <dgm:pt modelId="{BEEAF456-B5D9-4F1B-A492-CC33CEE371C6}" type="sibTrans" cxnId="{558C40CA-DB62-40BA-A5B2-46E2CFCD884E}">
      <dgm:prSet/>
      <dgm:spPr/>
      <dgm:t>
        <a:bodyPr/>
        <a:lstStyle/>
        <a:p>
          <a:endParaRPr lang="en-CA"/>
        </a:p>
      </dgm:t>
    </dgm:pt>
    <dgm:pt modelId="{EF60F08C-4230-4B2E-AEC1-7ED371F2D698}">
      <dgm:prSet phldrT="[Text]"/>
      <dgm:spPr/>
      <dgm:t>
        <a:bodyPr/>
        <a:lstStyle/>
        <a:p>
          <a:r>
            <a:rPr lang="en-US" dirty="0"/>
            <a:t>2007</a:t>
          </a:r>
          <a:endParaRPr lang="en-CA" dirty="0"/>
        </a:p>
      </dgm:t>
    </dgm:pt>
    <dgm:pt modelId="{D37F9FF6-6C75-4361-813B-FEEACFBD9B2E}" type="parTrans" cxnId="{ACA86D04-5062-41D8-868E-4F0151C83C38}">
      <dgm:prSet/>
      <dgm:spPr/>
      <dgm:t>
        <a:bodyPr/>
        <a:lstStyle/>
        <a:p>
          <a:endParaRPr lang="en-CA"/>
        </a:p>
      </dgm:t>
    </dgm:pt>
    <dgm:pt modelId="{561515B0-22C9-4835-9A0B-5023806EE923}" type="sibTrans" cxnId="{ACA86D04-5062-41D8-868E-4F0151C83C38}">
      <dgm:prSet/>
      <dgm:spPr/>
      <dgm:t>
        <a:bodyPr/>
        <a:lstStyle/>
        <a:p>
          <a:endParaRPr lang="en-CA"/>
        </a:p>
      </dgm:t>
    </dgm:pt>
    <dgm:pt modelId="{7D125B38-94EF-48C0-9FC4-D19F61C8F861}">
      <dgm:prSet/>
      <dgm:spPr/>
      <dgm:t>
        <a:bodyPr/>
        <a:lstStyle/>
        <a:p>
          <a:pPr algn="l"/>
          <a:endParaRPr lang="en-CA" dirty="0"/>
        </a:p>
      </dgm:t>
    </dgm:pt>
    <dgm:pt modelId="{C8853F57-C203-4482-8112-4F88637D3F4C}" type="parTrans" cxnId="{34C4B8EA-BE98-4960-A285-3D832B3AD30C}">
      <dgm:prSet/>
      <dgm:spPr/>
      <dgm:t>
        <a:bodyPr/>
        <a:lstStyle/>
        <a:p>
          <a:endParaRPr lang="en-CA"/>
        </a:p>
      </dgm:t>
    </dgm:pt>
    <dgm:pt modelId="{AE6D01A2-772E-4C81-94FE-2F8E43C21215}" type="sibTrans" cxnId="{34C4B8EA-BE98-4960-A285-3D832B3AD30C}">
      <dgm:prSet/>
      <dgm:spPr/>
      <dgm:t>
        <a:bodyPr/>
        <a:lstStyle/>
        <a:p>
          <a:endParaRPr lang="en-CA"/>
        </a:p>
      </dgm:t>
    </dgm:pt>
    <dgm:pt modelId="{AE2798A0-8905-494F-84EB-445AD403AEE5}">
      <dgm:prSet phldrT="[Text]"/>
      <dgm:spPr/>
      <dgm:t>
        <a:bodyPr/>
        <a:lstStyle/>
        <a:p>
          <a:r>
            <a:rPr lang="en-CA" dirty="0"/>
            <a:t>2012</a:t>
          </a:r>
        </a:p>
      </dgm:t>
    </dgm:pt>
    <dgm:pt modelId="{B07F1B50-EE1B-4587-9466-18A93DA1EBDB}" type="parTrans" cxnId="{BDD99FAA-CF82-4E05-BEB9-32BDA466F1F2}">
      <dgm:prSet/>
      <dgm:spPr/>
      <dgm:t>
        <a:bodyPr/>
        <a:lstStyle/>
        <a:p>
          <a:endParaRPr lang="en-CA"/>
        </a:p>
      </dgm:t>
    </dgm:pt>
    <dgm:pt modelId="{EF980DCB-2D1D-4652-A48D-A7E803C8B3B3}" type="sibTrans" cxnId="{BDD99FAA-CF82-4E05-BEB9-32BDA466F1F2}">
      <dgm:prSet/>
      <dgm:spPr/>
      <dgm:t>
        <a:bodyPr/>
        <a:lstStyle/>
        <a:p>
          <a:endParaRPr lang="en-CA"/>
        </a:p>
      </dgm:t>
    </dgm:pt>
    <dgm:pt modelId="{07CBF103-4429-4E13-91C3-895B658F6290}">
      <dgm:prSet/>
      <dgm:spPr/>
      <dgm:t>
        <a:bodyPr/>
        <a:lstStyle/>
        <a:p>
          <a:pPr algn="l"/>
          <a:endParaRPr lang="en-CA" dirty="0"/>
        </a:p>
        <a:p>
          <a:pPr algn="l"/>
          <a:r>
            <a:rPr lang="en-CA" dirty="0"/>
            <a:t>Addition of Rotary Resolve House (24 beds prioritized for the homeless male population)</a:t>
          </a:r>
        </a:p>
      </dgm:t>
    </dgm:pt>
    <dgm:pt modelId="{55E1C781-5BE1-487C-A407-DA96FC612FAF}" type="parTrans" cxnId="{F5B15469-BC2D-45EC-8BCE-1A0FD1D3570B}">
      <dgm:prSet/>
      <dgm:spPr/>
      <dgm:t>
        <a:bodyPr/>
        <a:lstStyle/>
        <a:p>
          <a:endParaRPr lang="en-CA"/>
        </a:p>
      </dgm:t>
    </dgm:pt>
    <dgm:pt modelId="{AF1E0C9D-FEB9-49CC-B931-E4FD77583AE5}" type="sibTrans" cxnId="{F5B15469-BC2D-45EC-8BCE-1A0FD1D3570B}">
      <dgm:prSet/>
      <dgm:spPr/>
      <dgm:t>
        <a:bodyPr/>
        <a:lstStyle/>
        <a:p>
          <a:endParaRPr lang="en-CA"/>
        </a:p>
      </dgm:t>
    </dgm:pt>
    <dgm:pt modelId="{5161367C-D08D-4686-850F-89D765368B9F}">
      <dgm:prSet/>
      <dgm:spPr/>
      <dgm:t>
        <a:bodyPr/>
        <a:lstStyle/>
        <a:p>
          <a:pPr algn="l"/>
          <a:endParaRPr lang="en-CA" dirty="0"/>
        </a:p>
      </dgm:t>
    </dgm:pt>
    <dgm:pt modelId="{BA52AB4F-F6BA-40AC-BD32-7B5695EB6B9B}" type="parTrans" cxnId="{850C45CF-71C3-457C-AE75-2459DAB661DE}">
      <dgm:prSet/>
      <dgm:spPr/>
      <dgm:t>
        <a:bodyPr/>
        <a:lstStyle/>
        <a:p>
          <a:endParaRPr lang="en-CA"/>
        </a:p>
      </dgm:t>
    </dgm:pt>
    <dgm:pt modelId="{50E23B9C-9620-4019-812B-14E9D1FFEAAF}" type="sibTrans" cxnId="{850C45CF-71C3-457C-AE75-2459DAB661DE}">
      <dgm:prSet/>
      <dgm:spPr/>
      <dgm:t>
        <a:bodyPr/>
        <a:lstStyle/>
        <a:p>
          <a:endParaRPr lang="en-CA"/>
        </a:p>
      </dgm:t>
    </dgm:pt>
    <dgm:pt modelId="{7598561C-4BC7-4FAE-A467-A1E222BDDF22}">
      <dgm:prSet/>
      <dgm:spPr/>
      <dgm:t>
        <a:bodyPr/>
        <a:lstStyle/>
        <a:p>
          <a:pPr algn="l"/>
          <a:endParaRPr lang="en-CA" dirty="0"/>
        </a:p>
      </dgm:t>
    </dgm:pt>
    <dgm:pt modelId="{A8EB2B3B-8F63-4A1C-9A6A-90CFE62EBF69}" type="parTrans" cxnId="{68471836-B84F-44E2-8000-367BB67CF06E}">
      <dgm:prSet/>
      <dgm:spPr/>
      <dgm:t>
        <a:bodyPr/>
        <a:lstStyle/>
        <a:p>
          <a:endParaRPr lang="en-CA"/>
        </a:p>
      </dgm:t>
    </dgm:pt>
    <dgm:pt modelId="{5B5E2FCD-7945-4B18-BF70-9CA32A794BD1}" type="sibTrans" cxnId="{68471836-B84F-44E2-8000-367BB67CF06E}">
      <dgm:prSet/>
      <dgm:spPr/>
      <dgm:t>
        <a:bodyPr/>
        <a:lstStyle/>
        <a:p>
          <a:endParaRPr lang="en-CA"/>
        </a:p>
      </dgm:t>
    </dgm:pt>
    <dgm:pt modelId="{5779FA80-72EE-4943-B57C-DB8FDD4B50ED}">
      <dgm:prSet/>
      <dgm:spPr/>
      <dgm:t>
        <a:bodyPr/>
        <a:lstStyle/>
        <a:p>
          <a:r>
            <a:rPr lang="en-CA" dirty="0"/>
            <a:t>2016 to 2018</a:t>
          </a:r>
        </a:p>
      </dgm:t>
    </dgm:pt>
    <dgm:pt modelId="{76C31202-9743-4DFD-B959-259247754EA9}" type="parTrans" cxnId="{6065AD93-9058-4E5B-9610-BCB4A091D32F}">
      <dgm:prSet/>
      <dgm:spPr/>
      <dgm:t>
        <a:bodyPr/>
        <a:lstStyle/>
        <a:p>
          <a:endParaRPr lang="en-CA"/>
        </a:p>
      </dgm:t>
    </dgm:pt>
    <dgm:pt modelId="{A6CD82F1-C92F-49DF-8025-CE43BA4E8028}" type="sibTrans" cxnId="{6065AD93-9058-4E5B-9610-BCB4A091D32F}">
      <dgm:prSet/>
      <dgm:spPr/>
      <dgm:t>
        <a:bodyPr/>
        <a:lstStyle/>
        <a:p>
          <a:endParaRPr lang="en-CA"/>
        </a:p>
      </dgm:t>
    </dgm:pt>
    <dgm:pt modelId="{470E12D1-18CD-40CE-B65A-040D539BF372}">
      <dgm:prSet/>
      <dgm:spPr/>
      <dgm:t>
        <a:bodyPr/>
        <a:lstStyle/>
        <a:p>
          <a:pPr algn="l"/>
          <a:endParaRPr lang="en-CA" dirty="0"/>
        </a:p>
        <a:p>
          <a:pPr algn="l"/>
          <a:r>
            <a:rPr lang="en-CA" dirty="0"/>
            <a:t>Expansion of John Bartlett House (21 beds for federal parolees with histories of mental health)</a:t>
          </a:r>
        </a:p>
        <a:p>
          <a:pPr algn="l"/>
          <a:r>
            <a:rPr lang="en-CA" dirty="0"/>
            <a:t>Renamed Richard and Joan Brown House after the then Executive Director and his wife</a:t>
          </a:r>
        </a:p>
      </dgm:t>
    </dgm:pt>
    <dgm:pt modelId="{CA156F1D-1327-4C6A-B52F-9487FD540AF4}" type="parTrans" cxnId="{380AF733-5561-4A56-8027-10569AB94F48}">
      <dgm:prSet/>
      <dgm:spPr/>
      <dgm:t>
        <a:bodyPr/>
        <a:lstStyle/>
        <a:p>
          <a:endParaRPr lang="en-CA"/>
        </a:p>
      </dgm:t>
    </dgm:pt>
    <dgm:pt modelId="{6A1EA6F4-198E-4927-A98D-7CBF68CF16BD}" type="sibTrans" cxnId="{380AF733-5561-4A56-8027-10569AB94F48}">
      <dgm:prSet/>
      <dgm:spPr/>
      <dgm:t>
        <a:bodyPr/>
        <a:lstStyle/>
        <a:p>
          <a:endParaRPr lang="en-CA"/>
        </a:p>
      </dgm:t>
    </dgm:pt>
    <dgm:pt modelId="{952F7613-C740-4781-9352-F134B7F1C4A1}">
      <dgm:prSet/>
      <dgm:spPr/>
      <dgm:t>
        <a:bodyPr/>
        <a:lstStyle/>
        <a:p>
          <a:pPr algn="l"/>
          <a:endParaRPr lang="en-CA" dirty="0"/>
        </a:p>
      </dgm:t>
    </dgm:pt>
    <dgm:pt modelId="{22C8D322-1B8F-4EBA-911F-EF1B53463476}" type="parTrans" cxnId="{253D0C25-8085-47E7-AA82-D4569B573635}">
      <dgm:prSet/>
      <dgm:spPr/>
      <dgm:t>
        <a:bodyPr/>
        <a:lstStyle/>
        <a:p>
          <a:endParaRPr lang="en-CA"/>
        </a:p>
      </dgm:t>
    </dgm:pt>
    <dgm:pt modelId="{A9DBF517-A7BF-4647-9938-53DAB764983A}" type="sibTrans" cxnId="{253D0C25-8085-47E7-AA82-D4569B573635}">
      <dgm:prSet/>
      <dgm:spPr/>
      <dgm:t>
        <a:bodyPr/>
        <a:lstStyle/>
        <a:p>
          <a:endParaRPr lang="en-CA"/>
        </a:p>
      </dgm:t>
    </dgm:pt>
    <dgm:pt modelId="{4BECDE94-42F2-49B1-8DFD-CFC969A1C976}">
      <dgm:prSet/>
      <dgm:spPr/>
      <dgm:t>
        <a:bodyPr/>
        <a:lstStyle/>
        <a:p>
          <a:pPr algn="l"/>
          <a:endParaRPr lang="en-CA" dirty="0"/>
        </a:p>
        <a:p>
          <a:pPr algn="l"/>
          <a:r>
            <a:rPr lang="en-CA" dirty="0"/>
            <a:t>12 beds added, making SLPP one of the largest transitional houses in Ontario with a total of 117 beds</a:t>
          </a:r>
        </a:p>
      </dgm:t>
    </dgm:pt>
    <dgm:pt modelId="{74793FC2-2511-47DB-A2C6-237E4FB06F27}" type="parTrans" cxnId="{1C5739E5-7950-442F-AC6D-8AB0DE073C46}">
      <dgm:prSet/>
      <dgm:spPr/>
      <dgm:t>
        <a:bodyPr/>
        <a:lstStyle/>
        <a:p>
          <a:endParaRPr lang="en-CA"/>
        </a:p>
      </dgm:t>
    </dgm:pt>
    <dgm:pt modelId="{6AEE65F2-3202-4708-803B-D78D91E6C87F}" type="sibTrans" cxnId="{1C5739E5-7950-442F-AC6D-8AB0DE073C46}">
      <dgm:prSet/>
      <dgm:spPr/>
      <dgm:t>
        <a:bodyPr/>
        <a:lstStyle/>
        <a:p>
          <a:endParaRPr lang="en-CA"/>
        </a:p>
      </dgm:t>
    </dgm:pt>
    <dgm:pt modelId="{6439CEAF-B693-4DE0-A90D-E3234C17DAD5}">
      <dgm:prSet/>
      <dgm:spPr/>
      <dgm:t>
        <a:bodyPr/>
        <a:lstStyle/>
        <a:p>
          <a:pPr algn="l"/>
          <a:endParaRPr lang="en-CA" dirty="0"/>
        </a:p>
      </dgm:t>
    </dgm:pt>
    <dgm:pt modelId="{4A7DE9F4-6114-4CEA-97A1-78A6845B65CF}" type="parTrans" cxnId="{F15BC0F6-7D5F-4B97-9752-2B0DD13D6811}">
      <dgm:prSet/>
      <dgm:spPr/>
      <dgm:t>
        <a:bodyPr/>
        <a:lstStyle/>
        <a:p>
          <a:endParaRPr lang="en-CA"/>
        </a:p>
      </dgm:t>
    </dgm:pt>
    <dgm:pt modelId="{23F3B2A3-5282-478C-B292-EC2DE4B462D0}" type="sibTrans" cxnId="{F15BC0F6-7D5F-4B97-9752-2B0DD13D6811}">
      <dgm:prSet/>
      <dgm:spPr/>
      <dgm:t>
        <a:bodyPr/>
        <a:lstStyle/>
        <a:p>
          <a:endParaRPr lang="en-CA"/>
        </a:p>
      </dgm:t>
    </dgm:pt>
    <dgm:pt modelId="{F00B1AC7-4840-4291-8254-00F616CADCF2}" type="pres">
      <dgm:prSet presAssocID="{4C731FB7-C04C-43F1-BBA9-4A54048FB6D7}" presName="Name0" presStyleCnt="0">
        <dgm:presLayoutVars>
          <dgm:chMax val="7"/>
          <dgm:chPref val="5"/>
          <dgm:dir/>
          <dgm:animOne val="branch"/>
          <dgm:animLvl val="lvl"/>
        </dgm:presLayoutVars>
      </dgm:prSet>
      <dgm:spPr/>
    </dgm:pt>
    <dgm:pt modelId="{A27836AD-D28F-4C5E-B724-2297FD9FEDDD}" type="pres">
      <dgm:prSet presAssocID="{5779FA80-72EE-4943-B57C-DB8FDD4B50ED}" presName="ChildAccent5" presStyleCnt="0"/>
      <dgm:spPr/>
    </dgm:pt>
    <dgm:pt modelId="{6F941C3C-F3C8-44F8-9550-D242B4808F41}" type="pres">
      <dgm:prSet presAssocID="{5779FA80-72EE-4943-B57C-DB8FDD4B50ED}" presName="ChildAccent" presStyleLbl="alignImgPlace1" presStyleIdx="0" presStyleCnt="5" custLinFactNeighborX="-1408" custLinFactNeighborY="510"/>
      <dgm:spPr/>
    </dgm:pt>
    <dgm:pt modelId="{15236F0D-DBB5-4981-8613-4D60C398983F}" type="pres">
      <dgm:prSet presAssocID="{5779FA80-72EE-4943-B57C-DB8FDD4B50ED}" presName="Child5" presStyleLbl="revTx" presStyleIdx="0" presStyleCnt="0">
        <dgm:presLayoutVars>
          <dgm:chMax val="0"/>
          <dgm:chPref val="0"/>
          <dgm:bulletEnabled val="1"/>
        </dgm:presLayoutVars>
      </dgm:prSet>
      <dgm:spPr/>
    </dgm:pt>
    <dgm:pt modelId="{2104BC83-160A-40A6-86C7-521D6A44561B}" type="pres">
      <dgm:prSet presAssocID="{5779FA80-72EE-4943-B57C-DB8FDD4B50ED}" presName="Parent5" presStyleLbl="node1" presStyleIdx="0" presStyleCnt="5">
        <dgm:presLayoutVars>
          <dgm:chMax val="2"/>
          <dgm:chPref val="1"/>
          <dgm:bulletEnabled val="1"/>
        </dgm:presLayoutVars>
      </dgm:prSet>
      <dgm:spPr/>
    </dgm:pt>
    <dgm:pt modelId="{E5A20372-F805-4D27-835B-84657B8BF745}" type="pres">
      <dgm:prSet presAssocID="{AE2798A0-8905-494F-84EB-445AD403AEE5}" presName="ChildAccent4" presStyleCnt="0"/>
      <dgm:spPr/>
    </dgm:pt>
    <dgm:pt modelId="{C83DE0B4-0DE1-46B4-8FC6-CCB44872F209}" type="pres">
      <dgm:prSet presAssocID="{AE2798A0-8905-494F-84EB-445AD403AEE5}" presName="ChildAccent" presStyleLbl="alignImgPlace1" presStyleIdx="1" presStyleCnt="5"/>
      <dgm:spPr/>
    </dgm:pt>
    <dgm:pt modelId="{7D5828AF-0661-4F3E-B9DE-E2F4A1733F4E}" type="pres">
      <dgm:prSet presAssocID="{AE2798A0-8905-494F-84EB-445AD403AEE5}" presName="Child4" presStyleLbl="revTx" presStyleIdx="0" presStyleCnt="0">
        <dgm:presLayoutVars>
          <dgm:chMax val="0"/>
          <dgm:chPref val="0"/>
          <dgm:bulletEnabled val="1"/>
        </dgm:presLayoutVars>
      </dgm:prSet>
      <dgm:spPr/>
    </dgm:pt>
    <dgm:pt modelId="{AC1361B7-9639-491D-B0DB-0B256D104DE0}" type="pres">
      <dgm:prSet presAssocID="{AE2798A0-8905-494F-84EB-445AD403AEE5}" presName="Parent4" presStyleLbl="node1" presStyleIdx="1" presStyleCnt="5">
        <dgm:presLayoutVars>
          <dgm:chMax val="2"/>
          <dgm:chPref val="1"/>
          <dgm:bulletEnabled val="1"/>
        </dgm:presLayoutVars>
      </dgm:prSet>
      <dgm:spPr/>
    </dgm:pt>
    <dgm:pt modelId="{AEEBE884-C708-4713-943E-ADB3A56E2CAA}" type="pres">
      <dgm:prSet presAssocID="{EF60F08C-4230-4B2E-AEC1-7ED371F2D698}" presName="ChildAccent3" presStyleCnt="0"/>
      <dgm:spPr/>
    </dgm:pt>
    <dgm:pt modelId="{5670D8D2-BEAE-43E8-8D04-7F9DBBFDCFBC}" type="pres">
      <dgm:prSet presAssocID="{EF60F08C-4230-4B2E-AEC1-7ED371F2D698}" presName="ChildAccent" presStyleLbl="alignImgPlace1" presStyleIdx="2" presStyleCnt="5"/>
      <dgm:spPr/>
    </dgm:pt>
    <dgm:pt modelId="{33E87211-E1F5-4576-A217-7C0DC8549D0D}" type="pres">
      <dgm:prSet presAssocID="{EF60F08C-4230-4B2E-AEC1-7ED371F2D698}" presName="Child3" presStyleLbl="revTx" presStyleIdx="0" presStyleCnt="0">
        <dgm:presLayoutVars>
          <dgm:chMax val="0"/>
          <dgm:chPref val="0"/>
          <dgm:bulletEnabled val="1"/>
        </dgm:presLayoutVars>
      </dgm:prSet>
      <dgm:spPr/>
    </dgm:pt>
    <dgm:pt modelId="{AF379990-448A-49EF-83CB-F5D5F19F84A8}" type="pres">
      <dgm:prSet presAssocID="{EF60F08C-4230-4B2E-AEC1-7ED371F2D698}" presName="Parent3" presStyleLbl="node1" presStyleIdx="2" presStyleCnt="5">
        <dgm:presLayoutVars>
          <dgm:chMax val="2"/>
          <dgm:chPref val="1"/>
          <dgm:bulletEnabled val="1"/>
        </dgm:presLayoutVars>
      </dgm:prSet>
      <dgm:spPr/>
    </dgm:pt>
    <dgm:pt modelId="{E1EC0885-1DC7-4B8A-ACF8-D2A4704004A6}" type="pres">
      <dgm:prSet presAssocID="{45F4B1B4-9A0F-4A6E-BD66-2A7E1EFD0AC0}" presName="ChildAccent2" presStyleCnt="0"/>
      <dgm:spPr/>
    </dgm:pt>
    <dgm:pt modelId="{8C0A08E7-5A98-4C1F-8B14-08BB3EA3CDAF}" type="pres">
      <dgm:prSet presAssocID="{45F4B1B4-9A0F-4A6E-BD66-2A7E1EFD0AC0}" presName="ChildAccent" presStyleLbl="alignImgPlace1" presStyleIdx="3" presStyleCnt="5"/>
      <dgm:spPr/>
    </dgm:pt>
    <dgm:pt modelId="{F438E038-0F9D-4C21-9CC4-96266A0EC024}" type="pres">
      <dgm:prSet presAssocID="{45F4B1B4-9A0F-4A6E-BD66-2A7E1EFD0AC0}" presName="Child2" presStyleLbl="revTx" presStyleIdx="0" presStyleCnt="0">
        <dgm:presLayoutVars>
          <dgm:chMax val="0"/>
          <dgm:chPref val="0"/>
          <dgm:bulletEnabled val="1"/>
        </dgm:presLayoutVars>
      </dgm:prSet>
      <dgm:spPr/>
    </dgm:pt>
    <dgm:pt modelId="{81D109E2-20FD-4B94-BB44-3104B225CDDE}" type="pres">
      <dgm:prSet presAssocID="{45F4B1B4-9A0F-4A6E-BD66-2A7E1EFD0AC0}" presName="Parent2" presStyleLbl="node1" presStyleIdx="3" presStyleCnt="5">
        <dgm:presLayoutVars>
          <dgm:chMax val="2"/>
          <dgm:chPref val="1"/>
          <dgm:bulletEnabled val="1"/>
        </dgm:presLayoutVars>
      </dgm:prSet>
      <dgm:spPr/>
    </dgm:pt>
    <dgm:pt modelId="{2AC0A79D-225A-4A94-96A1-9B7A74D83962}" type="pres">
      <dgm:prSet presAssocID="{05F0715F-3B56-4A14-855F-CCD2033D02DA}" presName="ChildAccent1" presStyleCnt="0"/>
      <dgm:spPr/>
    </dgm:pt>
    <dgm:pt modelId="{FFFF8E99-9204-4D74-8073-26E2B25D3415}" type="pres">
      <dgm:prSet presAssocID="{05F0715F-3B56-4A14-855F-CCD2033D02DA}" presName="ChildAccent" presStyleLbl="alignImgPlace1" presStyleIdx="4" presStyleCnt="5"/>
      <dgm:spPr/>
    </dgm:pt>
    <dgm:pt modelId="{6E198374-7FF6-4CB5-BDA1-31CE7B29F7EA}" type="pres">
      <dgm:prSet presAssocID="{05F0715F-3B56-4A14-855F-CCD2033D02DA}" presName="Child1" presStyleLbl="revTx" presStyleIdx="0" presStyleCnt="0">
        <dgm:presLayoutVars>
          <dgm:chMax val="0"/>
          <dgm:chPref val="0"/>
          <dgm:bulletEnabled val="1"/>
        </dgm:presLayoutVars>
      </dgm:prSet>
      <dgm:spPr/>
    </dgm:pt>
    <dgm:pt modelId="{C42AE342-9790-4E1B-8E5D-6D0C91696F02}" type="pres">
      <dgm:prSet presAssocID="{05F0715F-3B56-4A14-855F-CCD2033D02DA}" presName="Parent1" presStyleLbl="node1" presStyleIdx="4" presStyleCnt="5">
        <dgm:presLayoutVars>
          <dgm:chMax val="2"/>
          <dgm:chPref val="1"/>
          <dgm:bulletEnabled val="1"/>
        </dgm:presLayoutVars>
      </dgm:prSet>
      <dgm:spPr/>
    </dgm:pt>
  </dgm:ptLst>
  <dgm:cxnLst>
    <dgm:cxn modelId="{ACA86D04-5062-41D8-868E-4F0151C83C38}" srcId="{4C731FB7-C04C-43F1-BBA9-4A54048FB6D7}" destId="{EF60F08C-4230-4B2E-AEC1-7ED371F2D698}" srcOrd="2" destOrd="0" parTransId="{D37F9FF6-6C75-4361-813B-FEEACFBD9B2E}" sibTransId="{561515B0-22C9-4835-9A0B-5023806EE923}"/>
    <dgm:cxn modelId="{65B7731C-49AA-4458-9609-1E9B92421BE0}" type="presOf" srcId="{E37F1A4E-7D94-4AC2-8749-919CA2204485}" destId="{6E198374-7FF6-4CB5-BDA1-31CE7B29F7EA}" srcOrd="1" destOrd="0" presId="urn:microsoft.com/office/officeart/2011/layout/InterconnectedBlockProcess"/>
    <dgm:cxn modelId="{0C9C901E-69DF-40F1-8F5D-DFDB71DCF268}" type="presOf" srcId="{952F7613-C740-4781-9352-F134B7F1C4A1}" destId="{C83DE0B4-0DE1-46B4-8FC6-CCB44872F209}" srcOrd="0" destOrd="1" presId="urn:microsoft.com/office/officeart/2011/layout/InterconnectedBlockProcess"/>
    <dgm:cxn modelId="{253D0C25-8085-47E7-AA82-D4569B573635}" srcId="{AE2798A0-8905-494F-84EB-445AD403AEE5}" destId="{952F7613-C740-4781-9352-F134B7F1C4A1}" srcOrd="1" destOrd="0" parTransId="{22C8D322-1B8F-4EBA-911F-EF1B53463476}" sibTransId="{A9DBF517-A7BF-4647-9938-53DAB764983A}"/>
    <dgm:cxn modelId="{0850D329-B2EF-4491-A202-4E2B1C3CB22A}" type="presOf" srcId="{EF60F08C-4230-4B2E-AEC1-7ED371F2D698}" destId="{AF379990-448A-49EF-83CB-F5D5F19F84A8}" srcOrd="0" destOrd="0" presId="urn:microsoft.com/office/officeart/2011/layout/InterconnectedBlockProcess"/>
    <dgm:cxn modelId="{36309D2E-190D-49B5-B099-4DF8B02EB07C}" srcId="{4C731FB7-C04C-43F1-BBA9-4A54048FB6D7}" destId="{05F0715F-3B56-4A14-855F-CCD2033D02DA}" srcOrd="0" destOrd="0" parTransId="{AE9FE95A-4396-4B4C-A309-50EE3FD39565}" sibTransId="{2C0B4AA5-0ED3-495A-9A3B-4F5DF3B4BB33}"/>
    <dgm:cxn modelId="{380AF733-5561-4A56-8027-10569AB94F48}" srcId="{AE2798A0-8905-494F-84EB-445AD403AEE5}" destId="{470E12D1-18CD-40CE-B65A-040D539BF372}" srcOrd="0" destOrd="0" parTransId="{CA156F1D-1327-4C6A-B52F-9487FD540AF4}" sibTransId="{6A1EA6F4-198E-4927-A98D-7CBF68CF16BD}"/>
    <dgm:cxn modelId="{8669E435-BCEF-4D51-9A32-881EF1E6B08F}" type="presOf" srcId="{6439CEAF-B693-4DE0-A90D-E3234C17DAD5}" destId="{15236F0D-DBB5-4981-8613-4D60C398983F}" srcOrd="1" destOrd="1" presId="urn:microsoft.com/office/officeart/2011/layout/InterconnectedBlockProcess"/>
    <dgm:cxn modelId="{68471836-B84F-44E2-8000-367BB67CF06E}" srcId="{EF60F08C-4230-4B2E-AEC1-7ED371F2D698}" destId="{7598561C-4BC7-4FAE-A467-A1E222BDDF22}" srcOrd="2" destOrd="0" parTransId="{A8EB2B3B-8F63-4A1C-9A6A-90CFE62EBF69}" sibTransId="{5B5E2FCD-7945-4B18-BF70-9CA32A794BD1}"/>
    <dgm:cxn modelId="{D471BE42-FFC5-4FFC-94C2-1FDCAD1229AB}" type="presOf" srcId="{952F7613-C740-4781-9352-F134B7F1C4A1}" destId="{7D5828AF-0661-4F3E-B9DE-E2F4A1733F4E}" srcOrd="1" destOrd="1" presId="urn:microsoft.com/office/officeart/2011/layout/InterconnectedBlockProcess"/>
    <dgm:cxn modelId="{A4BFC942-F9EA-45AE-9206-B89FEFB3AC19}" srcId="{05F0715F-3B56-4A14-855F-CCD2033D02DA}" destId="{E37F1A4E-7D94-4AC2-8749-919CA2204485}" srcOrd="0" destOrd="0" parTransId="{2F623A11-2897-4DEA-921A-F96C0606BEBC}" sibTransId="{D2C2C6B7-5739-42C3-956F-978A556DE54D}"/>
    <dgm:cxn modelId="{F32E4165-5C18-4F38-8E6E-F9CB25DE6339}" type="presOf" srcId="{07CBF103-4429-4E13-91C3-895B658F6290}" destId="{5670D8D2-BEAE-43E8-8D04-7F9DBBFDCFBC}" srcOrd="0" destOrd="0" presId="urn:microsoft.com/office/officeart/2011/layout/InterconnectedBlockProcess"/>
    <dgm:cxn modelId="{F5B15469-BC2D-45EC-8BCE-1A0FD1D3570B}" srcId="{EF60F08C-4230-4B2E-AEC1-7ED371F2D698}" destId="{07CBF103-4429-4E13-91C3-895B658F6290}" srcOrd="0" destOrd="0" parTransId="{55E1C781-5BE1-487C-A407-DA96FC612FAF}" sibTransId="{AF1E0C9D-FEB9-49CC-B931-E4FD77583AE5}"/>
    <dgm:cxn modelId="{56354471-5D50-41C4-9C76-E3621B09219B}" type="presOf" srcId="{45F4B1B4-9A0F-4A6E-BD66-2A7E1EFD0AC0}" destId="{81D109E2-20FD-4B94-BB44-3104B225CDDE}" srcOrd="0" destOrd="0" presId="urn:microsoft.com/office/officeart/2011/layout/InterconnectedBlockProcess"/>
    <dgm:cxn modelId="{D2648E7C-C6AF-434E-8B26-EB75DC26F51A}" type="presOf" srcId="{7D125B38-94EF-48C0-9FC4-D19F61C8F861}" destId="{6E198374-7FF6-4CB5-BDA1-31CE7B29F7EA}" srcOrd="1" destOrd="1" presId="urn:microsoft.com/office/officeart/2011/layout/InterconnectedBlockProcess"/>
    <dgm:cxn modelId="{FBE7BF80-AB3E-477D-9021-F157C3DAC3D4}" type="presOf" srcId="{7598561C-4BC7-4FAE-A467-A1E222BDDF22}" destId="{33E87211-E1F5-4576-A217-7C0DC8549D0D}" srcOrd="1" destOrd="2" presId="urn:microsoft.com/office/officeart/2011/layout/InterconnectedBlockProcess"/>
    <dgm:cxn modelId="{5052F880-C54E-414A-BD77-D17CF798AC92}" type="presOf" srcId="{470E12D1-18CD-40CE-B65A-040D539BF372}" destId="{7D5828AF-0661-4F3E-B9DE-E2F4A1733F4E}" srcOrd="1" destOrd="0" presId="urn:microsoft.com/office/officeart/2011/layout/InterconnectedBlockProcess"/>
    <dgm:cxn modelId="{BAE20B81-2A99-4E94-9985-46801F48F22F}" type="presOf" srcId="{11E0D52D-5372-44DB-8B27-2F1E0B7BFBD8}" destId="{8C0A08E7-5A98-4C1F-8B14-08BB3EA3CDAF}" srcOrd="0" destOrd="0" presId="urn:microsoft.com/office/officeart/2011/layout/InterconnectedBlockProcess"/>
    <dgm:cxn modelId="{984EFF83-C3E3-4FE1-921E-8A41E7204B62}" type="presOf" srcId="{4C731FB7-C04C-43F1-BBA9-4A54048FB6D7}" destId="{F00B1AC7-4840-4291-8254-00F616CADCF2}" srcOrd="0" destOrd="0" presId="urn:microsoft.com/office/officeart/2011/layout/InterconnectedBlockProcess"/>
    <dgm:cxn modelId="{DFE7688A-55A8-4E96-9973-1D3CECC3747A}" type="presOf" srcId="{11E0D52D-5372-44DB-8B27-2F1E0B7BFBD8}" destId="{F438E038-0F9D-4C21-9CC4-96266A0EC024}" srcOrd="1" destOrd="0" presId="urn:microsoft.com/office/officeart/2011/layout/InterconnectedBlockProcess"/>
    <dgm:cxn modelId="{29687493-736D-4DF6-88E1-99473BCF403B}" type="presOf" srcId="{4BECDE94-42F2-49B1-8DFD-CFC969A1C976}" destId="{15236F0D-DBB5-4981-8613-4D60C398983F}" srcOrd="1" destOrd="0" presId="urn:microsoft.com/office/officeart/2011/layout/InterconnectedBlockProcess"/>
    <dgm:cxn modelId="{6065AD93-9058-4E5B-9610-BCB4A091D32F}" srcId="{4C731FB7-C04C-43F1-BBA9-4A54048FB6D7}" destId="{5779FA80-72EE-4943-B57C-DB8FDD4B50ED}" srcOrd="4" destOrd="0" parTransId="{76C31202-9743-4DFD-B959-259247754EA9}" sibTransId="{A6CD82F1-C92F-49DF-8025-CE43BA4E8028}"/>
    <dgm:cxn modelId="{EFCE6296-92FF-496B-BCB3-7B370BB9B593}" type="presOf" srcId="{7598561C-4BC7-4FAE-A467-A1E222BDDF22}" destId="{5670D8D2-BEAE-43E8-8D04-7F9DBBFDCFBC}" srcOrd="0" destOrd="2" presId="urn:microsoft.com/office/officeart/2011/layout/InterconnectedBlockProcess"/>
    <dgm:cxn modelId="{39DB17A2-7A23-4144-9975-4C37A8365932}" type="presOf" srcId="{4BECDE94-42F2-49B1-8DFD-CFC969A1C976}" destId="{6F941C3C-F3C8-44F8-9550-D242B4808F41}" srcOrd="0" destOrd="0" presId="urn:microsoft.com/office/officeart/2011/layout/InterconnectedBlockProcess"/>
    <dgm:cxn modelId="{2F2AA2A3-79E3-4E9A-B4F8-924135151AD5}" type="presOf" srcId="{470E12D1-18CD-40CE-B65A-040D539BF372}" destId="{C83DE0B4-0DE1-46B4-8FC6-CCB44872F209}" srcOrd="0" destOrd="0" presId="urn:microsoft.com/office/officeart/2011/layout/InterconnectedBlockProcess"/>
    <dgm:cxn modelId="{8F40D2A4-149B-4F4E-8256-E56FC0559250}" type="presOf" srcId="{5779FA80-72EE-4943-B57C-DB8FDD4B50ED}" destId="{2104BC83-160A-40A6-86C7-521D6A44561B}" srcOrd="0" destOrd="0" presId="urn:microsoft.com/office/officeart/2011/layout/InterconnectedBlockProcess"/>
    <dgm:cxn modelId="{25EC7FA9-7AA4-48D4-A053-044F339662C1}" type="presOf" srcId="{E37F1A4E-7D94-4AC2-8749-919CA2204485}" destId="{FFFF8E99-9204-4D74-8073-26E2B25D3415}" srcOrd="0" destOrd="0" presId="urn:microsoft.com/office/officeart/2011/layout/InterconnectedBlockProcess"/>
    <dgm:cxn modelId="{BDD99FAA-CF82-4E05-BEB9-32BDA466F1F2}" srcId="{4C731FB7-C04C-43F1-BBA9-4A54048FB6D7}" destId="{AE2798A0-8905-494F-84EB-445AD403AEE5}" srcOrd="3" destOrd="0" parTransId="{B07F1B50-EE1B-4587-9466-18A93DA1EBDB}" sibTransId="{EF980DCB-2D1D-4652-A48D-A7E803C8B3B3}"/>
    <dgm:cxn modelId="{E21079B9-5527-44E9-838A-407C87A56B9B}" type="presOf" srcId="{07CBF103-4429-4E13-91C3-895B658F6290}" destId="{33E87211-E1F5-4576-A217-7C0DC8549D0D}" srcOrd="1" destOrd="0" presId="urn:microsoft.com/office/officeart/2011/layout/InterconnectedBlockProcess"/>
    <dgm:cxn modelId="{50BABBBF-F315-43C4-A56B-314CC2088D0F}" type="presOf" srcId="{7D125B38-94EF-48C0-9FC4-D19F61C8F861}" destId="{FFFF8E99-9204-4D74-8073-26E2B25D3415}" srcOrd="0" destOrd="1" presId="urn:microsoft.com/office/officeart/2011/layout/InterconnectedBlockProcess"/>
    <dgm:cxn modelId="{9625D2BF-D6EB-478C-9759-341E500CA6E7}" type="presOf" srcId="{6439CEAF-B693-4DE0-A90D-E3234C17DAD5}" destId="{6F941C3C-F3C8-44F8-9550-D242B4808F41}" srcOrd="0" destOrd="1" presId="urn:microsoft.com/office/officeart/2011/layout/InterconnectedBlockProcess"/>
    <dgm:cxn modelId="{558C40CA-DB62-40BA-A5B2-46E2CFCD884E}" srcId="{45F4B1B4-9A0F-4A6E-BD66-2A7E1EFD0AC0}" destId="{11E0D52D-5372-44DB-8B27-2F1E0B7BFBD8}" srcOrd="0" destOrd="0" parTransId="{8914A345-FD98-4EF1-A220-CF8FCA664DDE}" sibTransId="{BEEAF456-B5D9-4F1B-A492-CC33CEE371C6}"/>
    <dgm:cxn modelId="{850C45CF-71C3-457C-AE75-2459DAB661DE}" srcId="{EF60F08C-4230-4B2E-AEC1-7ED371F2D698}" destId="{5161367C-D08D-4686-850F-89D765368B9F}" srcOrd="1" destOrd="0" parTransId="{BA52AB4F-F6BA-40AC-BD32-7B5695EB6B9B}" sibTransId="{50E23B9C-9620-4019-812B-14E9D1FFEAAF}"/>
    <dgm:cxn modelId="{2B2F83D2-8931-4A55-B429-59828734DA8C}" srcId="{4C731FB7-C04C-43F1-BBA9-4A54048FB6D7}" destId="{45F4B1B4-9A0F-4A6E-BD66-2A7E1EFD0AC0}" srcOrd="1" destOrd="0" parTransId="{AA2BB8B5-112C-4F80-8EB0-BDCE9D60C5EA}" sibTransId="{131076A7-04DE-4B7C-A559-E706B25CFD13}"/>
    <dgm:cxn modelId="{C15377E1-4B0B-4FF9-B156-51F2FFA5B88F}" type="presOf" srcId="{05F0715F-3B56-4A14-855F-CCD2033D02DA}" destId="{C42AE342-9790-4E1B-8E5D-6D0C91696F02}" srcOrd="0" destOrd="0" presId="urn:microsoft.com/office/officeart/2011/layout/InterconnectedBlockProcess"/>
    <dgm:cxn modelId="{1C5739E5-7950-442F-AC6D-8AB0DE073C46}" srcId="{5779FA80-72EE-4943-B57C-DB8FDD4B50ED}" destId="{4BECDE94-42F2-49B1-8DFD-CFC969A1C976}" srcOrd="0" destOrd="0" parTransId="{74793FC2-2511-47DB-A2C6-237E4FB06F27}" sibTransId="{6AEE65F2-3202-4708-803B-D78D91E6C87F}"/>
    <dgm:cxn modelId="{30B182E8-C3F1-483E-B9B2-3591C7E3B82C}" type="presOf" srcId="{AE2798A0-8905-494F-84EB-445AD403AEE5}" destId="{AC1361B7-9639-491D-B0DB-0B256D104DE0}" srcOrd="0" destOrd="0" presId="urn:microsoft.com/office/officeart/2011/layout/InterconnectedBlockProcess"/>
    <dgm:cxn modelId="{E3380CEA-3B94-496E-B4E3-D589CAB7684A}" type="presOf" srcId="{5161367C-D08D-4686-850F-89D765368B9F}" destId="{5670D8D2-BEAE-43E8-8D04-7F9DBBFDCFBC}" srcOrd="0" destOrd="1" presId="urn:microsoft.com/office/officeart/2011/layout/InterconnectedBlockProcess"/>
    <dgm:cxn modelId="{34C4B8EA-BE98-4960-A285-3D832B3AD30C}" srcId="{05F0715F-3B56-4A14-855F-CCD2033D02DA}" destId="{7D125B38-94EF-48C0-9FC4-D19F61C8F861}" srcOrd="1" destOrd="0" parTransId="{C8853F57-C203-4482-8112-4F88637D3F4C}" sibTransId="{AE6D01A2-772E-4C81-94FE-2F8E43C21215}"/>
    <dgm:cxn modelId="{F15BC0F6-7D5F-4B97-9752-2B0DD13D6811}" srcId="{5779FA80-72EE-4943-B57C-DB8FDD4B50ED}" destId="{6439CEAF-B693-4DE0-A90D-E3234C17DAD5}" srcOrd="1" destOrd="0" parTransId="{4A7DE9F4-6114-4CEA-97A1-78A6845B65CF}" sibTransId="{23F3B2A3-5282-478C-B292-EC2DE4B462D0}"/>
    <dgm:cxn modelId="{4C3827FE-7F5D-4F9D-A453-22AD52905FE2}" type="presOf" srcId="{5161367C-D08D-4686-850F-89D765368B9F}" destId="{33E87211-E1F5-4576-A217-7C0DC8549D0D}" srcOrd="1" destOrd="1" presId="urn:microsoft.com/office/officeart/2011/layout/InterconnectedBlockProcess"/>
    <dgm:cxn modelId="{D8FF2FDE-D46D-4935-A8DA-40A00EFF743D}" type="presParOf" srcId="{F00B1AC7-4840-4291-8254-00F616CADCF2}" destId="{A27836AD-D28F-4C5E-B724-2297FD9FEDDD}" srcOrd="0" destOrd="0" presId="urn:microsoft.com/office/officeart/2011/layout/InterconnectedBlockProcess"/>
    <dgm:cxn modelId="{FA4090BA-6396-40B0-90C3-ADAC1B72EA51}" type="presParOf" srcId="{A27836AD-D28F-4C5E-B724-2297FD9FEDDD}" destId="{6F941C3C-F3C8-44F8-9550-D242B4808F41}" srcOrd="0" destOrd="0" presId="urn:microsoft.com/office/officeart/2011/layout/InterconnectedBlockProcess"/>
    <dgm:cxn modelId="{922B28F9-C4CD-45A1-A105-C2C30404D011}" type="presParOf" srcId="{F00B1AC7-4840-4291-8254-00F616CADCF2}" destId="{15236F0D-DBB5-4981-8613-4D60C398983F}" srcOrd="1" destOrd="0" presId="urn:microsoft.com/office/officeart/2011/layout/InterconnectedBlockProcess"/>
    <dgm:cxn modelId="{4A184D81-2D08-48A6-A30F-2160DC8A1D65}" type="presParOf" srcId="{F00B1AC7-4840-4291-8254-00F616CADCF2}" destId="{2104BC83-160A-40A6-86C7-521D6A44561B}" srcOrd="2" destOrd="0" presId="urn:microsoft.com/office/officeart/2011/layout/InterconnectedBlockProcess"/>
    <dgm:cxn modelId="{CB4920A5-A704-45BF-AEEF-0BBC0DAB236F}" type="presParOf" srcId="{F00B1AC7-4840-4291-8254-00F616CADCF2}" destId="{E5A20372-F805-4D27-835B-84657B8BF745}" srcOrd="3" destOrd="0" presId="urn:microsoft.com/office/officeart/2011/layout/InterconnectedBlockProcess"/>
    <dgm:cxn modelId="{B61A8A49-6824-4F92-A34A-4099D2D39C3A}" type="presParOf" srcId="{E5A20372-F805-4D27-835B-84657B8BF745}" destId="{C83DE0B4-0DE1-46B4-8FC6-CCB44872F209}" srcOrd="0" destOrd="0" presId="urn:microsoft.com/office/officeart/2011/layout/InterconnectedBlockProcess"/>
    <dgm:cxn modelId="{CCE0D7D1-858F-498F-A5E2-2984A6422109}" type="presParOf" srcId="{F00B1AC7-4840-4291-8254-00F616CADCF2}" destId="{7D5828AF-0661-4F3E-B9DE-E2F4A1733F4E}" srcOrd="4" destOrd="0" presId="urn:microsoft.com/office/officeart/2011/layout/InterconnectedBlockProcess"/>
    <dgm:cxn modelId="{AA708971-E927-4DC7-888B-2F1E6E7EC2A8}" type="presParOf" srcId="{F00B1AC7-4840-4291-8254-00F616CADCF2}" destId="{AC1361B7-9639-491D-B0DB-0B256D104DE0}" srcOrd="5" destOrd="0" presId="urn:microsoft.com/office/officeart/2011/layout/InterconnectedBlockProcess"/>
    <dgm:cxn modelId="{5AC4760F-B035-4515-96AA-D35A93776652}" type="presParOf" srcId="{F00B1AC7-4840-4291-8254-00F616CADCF2}" destId="{AEEBE884-C708-4713-943E-ADB3A56E2CAA}" srcOrd="6" destOrd="0" presId="urn:microsoft.com/office/officeart/2011/layout/InterconnectedBlockProcess"/>
    <dgm:cxn modelId="{98D9727B-C4BB-4B81-8DF5-5089B941907A}" type="presParOf" srcId="{AEEBE884-C708-4713-943E-ADB3A56E2CAA}" destId="{5670D8D2-BEAE-43E8-8D04-7F9DBBFDCFBC}" srcOrd="0" destOrd="0" presId="urn:microsoft.com/office/officeart/2011/layout/InterconnectedBlockProcess"/>
    <dgm:cxn modelId="{99333698-3FB5-4D58-AC3A-CF5A372BD85C}" type="presParOf" srcId="{F00B1AC7-4840-4291-8254-00F616CADCF2}" destId="{33E87211-E1F5-4576-A217-7C0DC8549D0D}" srcOrd="7" destOrd="0" presId="urn:microsoft.com/office/officeart/2011/layout/InterconnectedBlockProcess"/>
    <dgm:cxn modelId="{4A7E7CD9-CF1D-4544-8A17-C3D7A383A9BD}" type="presParOf" srcId="{F00B1AC7-4840-4291-8254-00F616CADCF2}" destId="{AF379990-448A-49EF-83CB-F5D5F19F84A8}" srcOrd="8" destOrd="0" presId="urn:microsoft.com/office/officeart/2011/layout/InterconnectedBlockProcess"/>
    <dgm:cxn modelId="{D9ACF9EB-9DAC-4EBD-8A18-F0339DAA6A66}" type="presParOf" srcId="{F00B1AC7-4840-4291-8254-00F616CADCF2}" destId="{E1EC0885-1DC7-4B8A-ACF8-D2A4704004A6}" srcOrd="9" destOrd="0" presId="urn:microsoft.com/office/officeart/2011/layout/InterconnectedBlockProcess"/>
    <dgm:cxn modelId="{BC3A9553-4815-4696-842A-D5E6157A4C9C}" type="presParOf" srcId="{E1EC0885-1DC7-4B8A-ACF8-D2A4704004A6}" destId="{8C0A08E7-5A98-4C1F-8B14-08BB3EA3CDAF}" srcOrd="0" destOrd="0" presId="urn:microsoft.com/office/officeart/2011/layout/InterconnectedBlockProcess"/>
    <dgm:cxn modelId="{B4425C09-6737-4559-B730-C5B85E450748}" type="presParOf" srcId="{F00B1AC7-4840-4291-8254-00F616CADCF2}" destId="{F438E038-0F9D-4C21-9CC4-96266A0EC024}" srcOrd="10" destOrd="0" presId="urn:microsoft.com/office/officeart/2011/layout/InterconnectedBlockProcess"/>
    <dgm:cxn modelId="{054F556F-38CE-406D-995A-B07A3FAA277B}" type="presParOf" srcId="{F00B1AC7-4840-4291-8254-00F616CADCF2}" destId="{81D109E2-20FD-4B94-BB44-3104B225CDDE}" srcOrd="11" destOrd="0" presId="urn:microsoft.com/office/officeart/2011/layout/InterconnectedBlockProcess"/>
    <dgm:cxn modelId="{BDAB3B89-3654-41D6-BF89-62A700EAF7BB}" type="presParOf" srcId="{F00B1AC7-4840-4291-8254-00F616CADCF2}" destId="{2AC0A79D-225A-4A94-96A1-9B7A74D83962}" srcOrd="12" destOrd="0" presId="urn:microsoft.com/office/officeart/2011/layout/InterconnectedBlockProcess"/>
    <dgm:cxn modelId="{DD7AF3A5-5AC1-49F3-9F91-A76374F4196D}" type="presParOf" srcId="{2AC0A79D-225A-4A94-96A1-9B7A74D83962}" destId="{FFFF8E99-9204-4D74-8073-26E2B25D3415}" srcOrd="0" destOrd="0" presId="urn:microsoft.com/office/officeart/2011/layout/InterconnectedBlockProcess"/>
    <dgm:cxn modelId="{A0EE0A9C-188B-46A2-A6FC-080AADBBBB4E}" type="presParOf" srcId="{F00B1AC7-4840-4291-8254-00F616CADCF2}" destId="{6E198374-7FF6-4CB5-BDA1-31CE7B29F7EA}" srcOrd="13" destOrd="0" presId="urn:microsoft.com/office/officeart/2011/layout/InterconnectedBlockProcess"/>
    <dgm:cxn modelId="{434148DF-4406-42D5-8AD1-91DD0D43E2AD}" type="presParOf" srcId="{F00B1AC7-4840-4291-8254-00F616CADCF2}" destId="{C42AE342-9790-4E1B-8E5D-6D0C91696F02}" srcOrd="14"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ACD501-5BA2-4F11-A5B4-A09D1A587147}"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en-CA"/>
        </a:p>
      </dgm:t>
    </dgm:pt>
    <dgm:pt modelId="{19914E7A-B064-493B-929D-ED329D3D6725}">
      <dgm:prSet phldrT="[Text]"/>
      <dgm:spPr/>
      <dgm:t>
        <a:bodyPr/>
        <a:lstStyle/>
        <a:p>
          <a:r>
            <a:rPr lang="en-CA" dirty="0"/>
            <a:t>Stream 1</a:t>
          </a:r>
        </a:p>
      </dgm:t>
    </dgm:pt>
    <dgm:pt modelId="{7A45E2A3-BBC1-43C7-935F-B651F1C1B256}" type="parTrans" cxnId="{BEEC86B9-4297-4560-8467-AE09B4A059EB}">
      <dgm:prSet/>
      <dgm:spPr/>
      <dgm:t>
        <a:bodyPr/>
        <a:lstStyle/>
        <a:p>
          <a:endParaRPr lang="en-CA"/>
        </a:p>
      </dgm:t>
    </dgm:pt>
    <dgm:pt modelId="{31DDD36F-6201-49D2-8DDB-F8B3098AB45F}" type="sibTrans" cxnId="{BEEC86B9-4297-4560-8467-AE09B4A059EB}">
      <dgm:prSet/>
      <dgm:spPr/>
      <dgm:t>
        <a:bodyPr/>
        <a:lstStyle/>
        <a:p>
          <a:endParaRPr lang="en-CA"/>
        </a:p>
      </dgm:t>
    </dgm:pt>
    <dgm:pt modelId="{EA52DE0F-C55A-4741-9AA0-61F46F100CE8}">
      <dgm:prSet phldrT="[Text]" custT="1"/>
      <dgm:spPr/>
      <dgm:t>
        <a:bodyPr/>
        <a:lstStyle/>
        <a:p>
          <a:pPr algn="l">
            <a:buNone/>
          </a:pPr>
          <a:r>
            <a:rPr lang="en-CA" sz="2400" dirty="0">
              <a:solidFill>
                <a:schemeClr val="tx1"/>
              </a:solidFill>
            </a:rPr>
            <a:t>Men</a:t>
          </a:r>
        </a:p>
      </dgm:t>
    </dgm:pt>
    <dgm:pt modelId="{98F5DCBA-22C5-4779-84BE-7201B4FFF54E}" type="parTrans" cxnId="{9EB6A1B9-0256-4B0B-AC56-907856E268F4}">
      <dgm:prSet/>
      <dgm:spPr/>
      <dgm:t>
        <a:bodyPr/>
        <a:lstStyle/>
        <a:p>
          <a:endParaRPr lang="en-CA"/>
        </a:p>
      </dgm:t>
    </dgm:pt>
    <dgm:pt modelId="{5314B26A-00EC-46E6-96FA-07F5E52BC43A}" type="sibTrans" cxnId="{9EB6A1B9-0256-4B0B-AC56-907856E268F4}">
      <dgm:prSet/>
      <dgm:spPr/>
      <dgm:t>
        <a:bodyPr/>
        <a:lstStyle/>
        <a:p>
          <a:endParaRPr lang="en-CA"/>
        </a:p>
      </dgm:t>
    </dgm:pt>
    <dgm:pt modelId="{E82B4957-8DAE-4E7F-B58F-CE99B8C27A2D}">
      <dgm:prSet phldrT="[Text]"/>
      <dgm:spPr/>
      <dgm:t>
        <a:bodyPr/>
        <a:lstStyle/>
        <a:p>
          <a:r>
            <a:rPr lang="en-CA" dirty="0"/>
            <a:t>Stream 2</a:t>
          </a:r>
        </a:p>
      </dgm:t>
    </dgm:pt>
    <dgm:pt modelId="{D04B4983-BA7A-4F53-A630-DFBFDED4C32A}" type="parTrans" cxnId="{E3EBFD72-8DF3-4F46-AB4B-04C479295511}">
      <dgm:prSet/>
      <dgm:spPr/>
      <dgm:t>
        <a:bodyPr/>
        <a:lstStyle/>
        <a:p>
          <a:endParaRPr lang="en-CA"/>
        </a:p>
      </dgm:t>
    </dgm:pt>
    <dgm:pt modelId="{924C4283-C676-469A-AE50-08BF95F42E62}" type="sibTrans" cxnId="{E3EBFD72-8DF3-4F46-AB4B-04C479295511}">
      <dgm:prSet/>
      <dgm:spPr/>
      <dgm:t>
        <a:bodyPr/>
        <a:lstStyle/>
        <a:p>
          <a:endParaRPr lang="en-CA"/>
        </a:p>
      </dgm:t>
    </dgm:pt>
    <dgm:pt modelId="{74FB1222-9E9E-4915-90ED-A74D4830DF36}">
      <dgm:prSet phldrT="[Text]" custT="1"/>
      <dgm:spPr/>
      <dgm:t>
        <a:bodyPr/>
        <a:lstStyle/>
        <a:p>
          <a:pPr>
            <a:buNone/>
          </a:pPr>
          <a:r>
            <a:rPr lang="en-CA" sz="2400" dirty="0"/>
            <a:t>Men</a:t>
          </a:r>
        </a:p>
      </dgm:t>
    </dgm:pt>
    <dgm:pt modelId="{1E7133B4-2095-4C27-9C39-22715C047EB7}" type="parTrans" cxnId="{5BFCDBDD-3E31-4318-B117-297DBAB59101}">
      <dgm:prSet/>
      <dgm:spPr/>
      <dgm:t>
        <a:bodyPr/>
        <a:lstStyle/>
        <a:p>
          <a:endParaRPr lang="en-CA"/>
        </a:p>
      </dgm:t>
    </dgm:pt>
    <dgm:pt modelId="{CE4658D1-D3DA-45FC-8765-25A360D7B1C7}" type="sibTrans" cxnId="{5BFCDBDD-3E31-4318-B117-297DBAB59101}">
      <dgm:prSet/>
      <dgm:spPr/>
      <dgm:t>
        <a:bodyPr/>
        <a:lstStyle/>
        <a:p>
          <a:endParaRPr lang="en-CA"/>
        </a:p>
      </dgm:t>
    </dgm:pt>
    <dgm:pt modelId="{B6E359B7-0037-43AC-9F30-1851A1A277CD}">
      <dgm:prSet phldrT="[Text]"/>
      <dgm:spPr/>
      <dgm:t>
        <a:bodyPr/>
        <a:lstStyle/>
        <a:p>
          <a:r>
            <a:rPr lang="en-CA" dirty="0"/>
            <a:t>Stream 3</a:t>
          </a:r>
        </a:p>
      </dgm:t>
    </dgm:pt>
    <dgm:pt modelId="{87EEEB79-6B59-45FF-A991-22FFBB622A1B}" type="parTrans" cxnId="{D5235393-F2D5-4E6D-98FC-71A3E2F8B4DD}">
      <dgm:prSet/>
      <dgm:spPr/>
      <dgm:t>
        <a:bodyPr/>
        <a:lstStyle/>
        <a:p>
          <a:endParaRPr lang="en-CA"/>
        </a:p>
      </dgm:t>
    </dgm:pt>
    <dgm:pt modelId="{81F06DFD-06E2-499F-A520-F60B25D23288}" type="sibTrans" cxnId="{D5235393-F2D5-4E6D-98FC-71A3E2F8B4DD}">
      <dgm:prSet/>
      <dgm:spPr/>
      <dgm:t>
        <a:bodyPr/>
        <a:lstStyle/>
        <a:p>
          <a:endParaRPr lang="en-CA"/>
        </a:p>
      </dgm:t>
    </dgm:pt>
    <dgm:pt modelId="{22933403-EC84-4597-A5D0-6B5C8D829F67}">
      <dgm:prSet phldrT="[Text]" custT="1"/>
      <dgm:spPr/>
      <dgm:t>
        <a:bodyPr/>
        <a:lstStyle/>
        <a:p>
          <a:pPr>
            <a:buNone/>
          </a:pPr>
          <a:r>
            <a:rPr lang="en-CA" sz="2400" dirty="0"/>
            <a:t>Men</a:t>
          </a:r>
        </a:p>
      </dgm:t>
    </dgm:pt>
    <dgm:pt modelId="{EF7D316F-A7D2-4F01-8DE1-66E8071133AE}" type="parTrans" cxnId="{C7285CE0-D3D9-454B-B1D1-8E451203F437}">
      <dgm:prSet/>
      <dgm:spPr/>
      <dgm:t>
        <a:bodyPr/>
        <a:lstStyle/>
        <a:p>
          <a:endParaRPr lang="en-CA"/>
        </a:p>
      </dgm:t>
    </dgm:pt>
    <dgm:pt modelId="{DC8E58B2-8C5D-4907-889C-08FEF843671F}" type="sibTrans" cxnId="{C7285CE0-D3D9-454B-B1D1-8E451203F437}">
      <dgm:prSet/>
      <dgm:spPr/>
      <dgm:t>
        <a:bodyPr/>
        <a:lstStyle/>
        <a:p>
          <a:endParaRPr lang="en-CA"/>
        </a:p>
      </dgm:t>
    </dgm:pt>
    <dgm:pt modelId="{D436E791-BEEC-47E1-A722-4C318BED3A80}">
      <dgm:prSet phldrT="[Text]" custT="1"/>
      <dgm:spPr/>
      <dgm:t>
        <a:bodyPr/>
        <a:lstStyle/>
        <a:p>
          <a:pPr algn="l">
            <a:buNone/>
          </a:pPr>
          <a:r>
            <a:rPr lang="en-CA" sz="2400" dirty="0">
              <a:solidFill>
                <a:schemeClr val="tx1"/>
              </a:solidFill>
            </a:rPr>
            <a:t>exiting the</a:t>
          </a:r>
        </a:p>
      </dgm:t>
    </dgm:pt>
    <dgm:pt modelId="{611B700C-E928-4FCE-8A69-2275E1744D5B}" type="parTrans" cxnId="{1448499B-1497-4A21-87BE-21D203E1870A}">
      <dgm:prSet/>
      <dgm:spPr/>
      <dgm:t>
        <a:bodyPr/>
        <a:lstStyle/>
        <a:p>
          <a:endParaRPr lang="en-CA"/>
        </a:p>
      </dgm:t>
    </dgm:pt>
    <dgm:pt modelId="{A31421D3-A466-4E88-935A-A6F866599853}" type="sibTrans" cxnId="{1448499B-1497-4A21-87BE-21D203E1870A}">
      <dgm:prSet/>
      <dgm:spPr/>
      <dgm:t>
        <a:bodyPr/>
        <a:lstStyle/>
        <a:p>
          <a:endParaRPr lang="en-CA"/>
        </a:p>
      </dgm:t>
    </dgm:pt>
    <dgm:pt modelId="{228CFD65-8EF6-4BE3-A964-3C51513F33AF}">
      <dgm:prSet phldrT="[Text]" custT="1"/>
      <dgm:spPr/>
      <dgm:t>
        <a:bodyPr/>
        <a:lstStyle/>
        <a:p>
          <a:pPr algn="l">
            <a:buNone/>
          </a:pPr>
          <a:r>
            <a:rPr lang="en-CA" sz="2400" dirty="0">
              <a:solidFill>
                <a:schemeClr val="tx1"/>
              </a:solidFill>
            </a:rPr>
            <a:t>prison system</a:t>
          </a:r>
        </a:p>
      </dgm:t>
    </dgm:pt>
    <dgm:pt modelId="{42FE701F-53D0-479E-A621-90C1FF7832FE}" type="parTrans" cxnId="{B75353CE-46DA-489E-BBAE-61F52410FE17}">
      <dgm:prSet/>
      <dgm:spPr/>
      <dgm:t>
        <a:bodyPr/>
        <a:lstStyle/>
        <a:p>
          <a:endParaRPr lang="en-CA"/>
        </a:p>
      </dgm:t>
    </dgm:pt>
    <dgm:pt modelId="{0B4E31BE-9808-4CA2-9C2A-BC00E6A4F4EA}" type="sibTrans" cxnId="{B75353CE-46DA-489E-BBAE-61F52410FE17}">
      <dgm:prSet/>
      <dgm:spPr/>
      <dgm:t>
        <a:bodyPr/>
        <a:lstStyle/>
        <a:p>
          <a:endParaRPr lang="en-CA"/>
        </a:p>
      </dgm:t>
    </dgm:pt>
    <dgm:pt modelId="{E6602876-72B5-432A-90B7-77CB4CE5BE01}">
      <dgm:prSet phldrT="[Text]" custT="1"/>
      <dgm:spPr/>
      <dgm:t>
        <a:bodyPr/>
        <a:lstStyle/>
        <a:p>
          <a:pPr>
            <a:buNone/>
          </a:pPr>
          <a:r>
            <a:rPr lang="en-CA" sz="2400" dirty="0"/>
            <a:t>dealing with</a:t>
          </a:r>
        </a:p>
      </dgm:t>
    </dgm:pt>
    <dgm:pt modelId="{56830BE3-4BD5-4C76-8AF6-0D8F9782FB04}" type="parTrans" cxnId="{FE902D3E-DEEB-4040-BD76-5FFB2F47E56B}">
      <dgm:prSet/>
      <dgm:spPr/>
      <dgm:t>
        <a:bodyPr/>
        <a:lstStyle/>
        <a:p>
          <a:endParaRPr lang="en-CA"/>
        </a:p>
      </dgm:t>
    </dgm:pt>
    <dgm:pt modelId="{49F1E47C-2EA6-4B2A-8EC9-8DAA01CD06DE}" type="sibTrans" cxnId="{FE902D3E-DEEB-4040-BD76-5FFB2F47E56B}">
      <dgm:prSet/>
      <dgm:spPr/>
      <dgm:t>
        <a:bodyPr/>
        <a:lstStyle/>
        <a:p>
          <a:endParaRPr lang="en-CA"/>
        </a:p>
      </dgm:t>
    </dgm:pt>
    <dgm:pt modelId="{B28F670A-850F-48DB-8783-ED78DFC906C1}">
      <dgm:prSet phldrT="[Text]" custT="1"/>
      <dgm:spPr/>
      <dgm:t>
        <a:bodyPr/>
        <a:lstStyle/>
        <a:p>
          <a:pPr>
            <a:buNone/>
          </a:pPr>
          <a:r>
            <a:rPr lang="en-CA" sz="2400" dirty="0"/>
            <a:t>mental health</a:t>
          </a:r>
        </a:p>
      </dgm:t>
    </dgm:pt>
    <dgm:pt modelId="{8E96D155-1EDD-49E2-A3C4-87A0048D9E53}" type="parTrans" cxnId="{27ECE03D-017A-4E58-922F-A26ED6CB2554}">
      <dgm:prSet/>
      <dgm:spPr/>
      <dgm:t>
        <a:bodyPr/>
        <a:lstStyle/>
        <a:p>
          <a:endParaRPr lang="en-CA"/>
        </a:p>
      </dgm:t>
    </dgm:pt>
    <dgm:pt modelId="{039515B1-8744-4FF1-BF17-8852350543B0}" type="sibTrans" cxnId="{27ECE03D-017A-4E58-922F-A26ED6CB2554}">
      <dgm:prSet/>
      <dgm:spPr/>
      <dgm:t>
        <a:bodyPr/>
        <a:lstStyle/>
        <a:p>
          <a:endParaRPr lang="en-CA"/>
        </a:p>
      </dgm:t>
    </dgm:pt>
    <dgm:pt modelId="{7B0BC4A0-33B4-4621-B529-BFADBC806446}">
      <dgm:prSet phldrT="[Text]" custT="1"/>
      <dgm:spPr/>
      <dgm:t>
        <a:bodyPr/>
        <a:lstStyle/>
        <a:p>
          <a:pPr>
            <a:buNone/>
          </a:pPr>
          <a:r>
            <a:rPr lang="en-CA" sz="2400" dirty="0"/>
            <a:t>and addictions</a:t>
          </a:r>
        </a:p>
      </dgm:t>
    </dgm:pt>
    <dgm:pt modelId="{BED6BFC7-0663-4CCA-AF38-E779C8981D30}" type="parTrans" cxnId="{539ACBB4-DB10-4934-BBD3-1CD0A2B37EC3}">
      <dgm:prSet/>
      <dgm:spPr/>
      <dgm:t>
        <a:bodyPr/>
        <a:lstStyle/>
        <a:p>
          <a:endParaRPr lang="en-CA"/>
        </a:p>
      </dgm:t>
    </dgm:pt>
    <dgm:pt modelId="{269925B3-F885-44F9-B122-AF2F2A768F13}" type="sibTrans" cxnId="{539ACBB4-DB10-4934-BBD3-1CD0A2B37EC3}">
      <dgm:prSet/>
      <dgm:spPr/>
      <dgm:t>
        <a:bodyPr/>
        <a:lstStyle/>
        <a:p>
          <a:endParaRPr lang="en-CA"/>
        </a:p>
      </dgm:t>
    </dgm:pt>
    <dgm:pt modelId="{5A7B0D1F-1161-4CF8-A268-795A7FB378BE}">
      <dgm:prSet phldrT="[Text]" custT="1"/>
      <dgm:spPr/>
      <dgm:t>
        <a:bodyPr/>
        <a:lstStyle/>
        <a:p>
          <a:pPr>
            <a:buNone/>
          </a:pPr>
          <a:r>
            <a:rPr lang="en-CA" sz="2400" dirty="0"/>
            <a:t>in their senior</a:t>
          </a:r>
        </a:p>
      </dgm:t>
    </dgm:pt>
    <dgm:pt modelId="{38005304-BCD0-4892-8EA7-085292D93153}" type="parTrans" cxnId="{21AF0880-12A2-4170-BBDA-774099CC4FE2}">
      <dgm:prSet/>
      <dgm:spPr/>
      <dgm:t>
        <a:bodyPr/>
        <a:lstStyle/>
        <a:p>
          <a:endParaRPr lang="en-CA"/>
        </a:p>
      </dgm:t>
    </dgm:pt>
    <dgm:pt modelId="{B6A75A50-867C-4083-9943-768DC285AFA9}" type="sibTrans" cxnId="{21AF0880-12A2-4170-BBDA-774099CC4FE2}">
      <dgm:prSet/>
      <dgm:spPr/>
      <dgm:t>
        <a:bodyPr/>
        <a:lstStyle/>
        <a:p>
          <a:endParaRPr lang="en-CA"/>
        </a:p>
      </dgm:t>
    </dgm:pt>
    <dgm:pt modelId="{6E4287DF-3942-4A11-BDC1-3DEF9BE0F5C6}">
      <dgm:prSet phldrT="[Text]" custT="1"/>
      <dgm:spPr/>
      <dgm:t>
        <a:bodyPr/>
        <a:lstStyle/>
        <a:p>
          <a:pPr>
            <a:buNone/>
          </a:pPr>
          <a:r>
            <a:rPr lang="en-CA" sz="2400" dirty="0"/>
            <a:t>years at high-</a:t>
          </a:r>
        </a:p>
      </dgm:t>
    </dgm:pt>
    <dgm:pt modelId="{2E3305DA-7B43-4804-9AC2-03F1FFE83150}" type="parTrans" cxnId="{77BE1CA6-1BB2-41E9-AA4C-FE6A4D69A812}">
      <dgm:prSet/>
      <dgm:spPr/>
      <dgm:t>
        <a:bodyPr/>
        <a:lstStyle/>
        <a:p>
          <a:endParaRPr lang="en-CA"/>
        </a:p>
      </dgm:t>
    </dgm:pt>
    <dgm:pt modelId="{EF8929C6-2F04-4589-AE7C-FC9EE7ACE09A}" type="sibTrans" cxnId="{77BE1CA6-1BB2-41E9-AA4C-FE6A4D69A812}">
      <dgm:prSet/>
      <dgm:spPr/>
      <dgm:t>
        <a:bodyPr/>
        <a:lstStyle/>
        <a:p>
          <a:endParaRPr lang="en-CA"/>
        </a:p>
      </dgm:t>
    </dgm:pt>
    <dgm:pt modelId="{83A7BA85-56F2-4EE3-99D4-C79D04202D03}">
      <dgm:prSet phldrT="[Text]" custT="1"/>
      <dgm:spPr/>
      <dgm:t>
        <a:bodyPr/>
        <a:lstStyle/>
        <a:p>
          <a:pPr>
            <a:buNone/>
          </a:pPr>
          <a:r>
            <a:rPr lang="en-CA" sz="2400" dirty="0"/>
            <a:t>risk</a:t>
          </a:r>
        </a:p>
      </dgm:t>
    </dgm:pt>
    <dgm:pt modelId="{19CBFB6E-4F38-422E-B9FA-FDCB57563ECC}" type="parTrans" cxnId="{12120537-3CCC-4B06-8932-B68126D580A1}">
      <dgm:prSet/>
      <dgm:spPr/>
      <dgm:t>
        <a:bodyPr/>
        <a:lstStyle/>
        <a:p>
          <a:endParaRPr lang="en-CA"/>
        </a:p>
      </dgm:t>
    </dgm:pt>
    <dgm:pt modelId="{88FD2543-B371-4158-901B-1A62D76FB783}" type="sibTrans" cxnId="{12120537-3CCC-4B06-8932-B68126D580A1}">
      <dgm:prSet/>
      <dgm:spPr/>
      <dgm:t>
        <a:bodyPr/>
        <a:lstStyle/>
        <a:p>
          <a:endParaRPr lang="en-CA"/>
        </a:p>
      </dgm:t>
    </dgm:pt>
    <dgm:pt modelId="{BF4CD794-9D64-4B12-9734-61EADDEBC305}" type="pres">
      <dgm:prSet presAssocID="{CFACD501-5BA2-4F11-A5B4-A09D1A587147}" presName="Name0" presStyleCnt="0">
        <dgm:presLayoutVars>
          <dgm:dir/>
          <dgm:animLvl val="lvl"/>
          <dgm:resizeHandles val="exact"/>
        </dgm:presLayoutVars>
      </dgm:prSet>
      <dgm:spPr/>
    </dgm:pt>
    <dgm:pt modelId="{8802D036-4E0A-4DB2-BD93-8BDE1D7DF7E5}" type="pres">
      <dgm:prSet presAssocID="{19914E7A-B064-493B-929D-ED329D3D6725}" presName="composite" presStyleCnt="0"/>
      <dgm:spPr/>
    </dgm:pt>
    <dgm:pt modelId="{6435AD8F-1DD5-4761-AA93-234C734C867D}" type="pres">
      <dgm:prSet presAssocID="{19914E7A-B064-493B-929D-ED329D3D6725}" presName="parTx" presStyleLbl="alignNode1" presStyleIdx="0" presStyleCnt="3">
        <dgm:presLayoutVars>
          <dgm:chMax val="0"/>
          <dgm:chPref val="0"/>
          <dgm:bulletEnabled val="1"/>
        </dgm:presLayoutVars>
      </dgm:prSet>
      <dgm:spPr/>
    </dgm:pt>
    <dgm:pt modelId="{A83970AA-B96B-4880-B3D0-4C635CB253F8}" type="pres">
      <dgm:prSet presAssocID="{19914E7A-B064-493B-929D-ED329D3D6725}" presName="desTx" presStyleLbl="alignAccFollowNode1" presStyleIdx="0" presStyleCnt="3">
        <dgm:presLayoutVars>
          <dgm:bulletEnabled val="1"/>
        </dgm:presLayoutVars>
      </dgm:prSet>
      <dgm:spPr/>
    </dgm:pt>
    <dgm:pt modelId="{F850324E-B1C7-47D0-B3D0-94975603523A}" type="pres">
      <dgm:prSet presAssocID="{31DDD36F-6201-49D2-8DDB-F8B3098AB45F}" presName="space" presStyleCnt="0"/>
      <dgm:spPr/>
    </dgm:pt>
    <dgm:pt modelId="{8E9EC194-3157-4E61-B8CB-383E7E57FDC5}" type="pres">
      <dgm:prSet presAssocID="{E82B4957-8DAE-4E7F-B58F-CE99B8C27A2D}" presName="composite" presStyleCnt="0"/>
      <dgm:spPr/>
    </dgm:pt>
    <dgm:pt modelId="{AEBAF991-029C-4501-AC5C-247393EE93DB}" type="pres">
      <dgm:prSet presAssocID="{E82B4957-8DAE-4E7F-B58F-CE99B8C27A2D}" presName="parTx" presStyleLbl="alignNode1" presStyleIdx="1" presStyleCnt="3">
        <dgm:presLayoutVars>
          <dgm:chMax val="0"/>
          <dgm:chPref val="0"/>
          <dgm:bulletEnabled val="1"/>
        </dgm:presLayoutVars>
      </dgm:prSet>
      <dgm:spPr/>
    </dgm:pt>
    <dgm:pt modelId="{4CDD8D8C-D973-44C1-9684-83ACC5DE8660}" type="pres">
      <dgm:prSet presAssocID="{E82B4957-8DAE-4E7F-B58F-CE99B8C27A2D}" presName="desTx" presStyleLbl="alignAccFollowNode1" presStyleIdx="1" presStyleCnt="3">
        <dgm:presLayoutVars>
          <dgm:bulletEnabled val="1"/>
        </dgm:presLayoutVars>
      </dgm:prSet>
      <dgm:spPr/>
    </dgm:pt>
    <dgm:pt modelId="{24D07103-D406-4A0E-90CF-4D91FB9067ED}" type="pres">
      <dgm:prSet presAssocID="{924C4283-C676-469A-AE50-08BF95F42E62}" presName="space" presStyleCnt="0"/>
      <dgm:spPr/>
    </dgm:pt>
    <dgm:pt modelId="{60A44DBF-0200-4647-B390-0723FBCB4768}" type="pres">
      <dgm:prSet presAssocID="{B6E359B7-0037-43AC-9F30-1851A1A277CD}" presName="composite" presStyleCnt="0"/>
      <dgm:spPr/>
    </dgm:pt>
    <dgm:pt modelId="{A8641AC0-05DE-4B0A-B5F3-61C5DA52E854}" type="pres">
      <dgm:prSet presAssocID="{B6E359B7-0037-43AC-9F30-1851A1A277CD}" presName="parTx" presStyleLbl="alignNode1" presStyleIdx="2" presStyleCnt="3">
        <dgm:presLayoutVars>
          <dgm:chMax val="0"/>
          <dgm:chPref val="0"/>
          <dgm:bulletEnabled val="1"/>
        </dgm:presLayoutVars>
      </dgm:prSet>
      <dgm:spPr/>
    </dgm:pt>
    <dgm:pt modelId="{9CBC7431-7879-4D7C-BF1A-444457BC9DE1}" type="pres">
      <dgm:prSet presAssocID="{B6E359B7-0037-43AC-9F30-1851A1A277CD}" presName="desTx" presStyleLbl="alignAccFollowNode1" presStyleIdx="2" presStyleCnt="3">
        <dgm:presLayoutVars>
          <dgm:bulletEnabled val="1"/>
        </dgm:presLayoutVars>
      </dgm:prSet>
      <dgm:spPr/>
    </dgm:pt>
  </dgm:ptLst>
  <dgm:cxnLst>
    <dgm:cxn modelId="{E31A2106-69A3-49F6-A3F3-953623DDDB5C}" type="presOf" srcId="{5A7B0D1F-1161-4CF8-A268-795A7FB378BE}" destId="{9CBC7431-7879-4D7C-BF1A-444457BC9DE1}" srcOrd="0" destOrd="1" presId="urn:microsoft.com/office/officeart/2005/8/layout/hList1"/>
    <dgm:cxn modelId="{39E17511-FDB8-45EE-A4E3-A8C03435E8B8}" type="presOf" srcId="{22933403-EC84-4597-A5D0-6B5C8D829F67}" destId="{9CBC7431-7879-4D7C-BF1A-444457BC9DE1}" srcOrd="0" destOrd="0" presId="urn:microsoft.com/office/officeart/2005/8/layout/hList1"/>
    <dgm:cxn modelId="{12D3771D-D70A-4871-BB67-EA1BDE013BF2}" type="presOf" srcId="{7B0BC4A0-33B4-4621-B529-BFADBC806446}" destId="{4CDD8D8C-D973-44C1-9684-83ACC5DE8660}" srcOrd="0" destOrd="3" presId="urn:microsoft.com/office/officeart/2005/8/layout/hList1"/>
    <dgm:cxn modelId="{B4E75824-DBE4-47F8-ABB4-45F258CCBAF7}" type="presOf" srcId="{CFACD501-5BA2-4F11-A5B4-A09D1A587147}" destId="{BF4CD794-9D64-4B12-9734-61EADDEBC305}" srcOrd="0" destOrd="0" presId="urn:microsoft.com/office/officeart/2005/8/layout/hList1"/>
    <dgm:cxn modelId="{12120537-3CCC-4B06-8932-B68126D580A1}" srcId="{B6E359B7-0037-43AC-9F30-1851A1A277CD}" destId="{83A7BA85-56F2-4EE3-99D4-C79D04202D03}" srcOrd="3" destOrd="0" parTransId="{19CBFB6E-4F38-422E-B9FA-FDCB57563ECC}" sibTransId="{88FD2543-B371-4158-901B-1A62D76FB783}"/>
    <dgm:cxn modelId="{5122723A-B09E-4419-9CBD-95C0F4074990}" type="presOf" srcId="{EA52DE0F-C55A-4741-9AA0-61F46F100CE8}" destId="{A83970AA-B96B-4880-B3D0-4C635CB253F8}" srcOrd="0" destOrd="0" presId="urn:microsoft.com/office/officeart/2005/8/layout/hList1"/>
    <dgm:cxn modelId="{27ECE03D-017A-4E58-922F-A26ED6CB2554}" srcId="{E82B4957-8DAE-4E7F-B58F-CE99B8C27A2D}" destId="{B28F670A-850F-48DB-8783-ED78DFC906C1}" srcOrd="2" destOrd="0" parTransId="{8E96D155-1EDD-49E2-A3C4-87A0048D9E53}" sibTransId="{039515B1-8744-4FF1-BF17-8852350543B0}"/>
    <dgm:cxn modelId="{FE902D3E-DEEB-4040-BD76-5FFB2F47E56B}" srcId="{E82B4957-8DAE-4E7F-B58F-CE99B8C27A2D}" destId="{E6602876-72B5-432A-90B7-77CB4CE5BE01}" srcOrd="1" destOrd="0" parTransId="{56830BE3-4BD5-4C76-8AF6-0D8F9782FB04}" sibTransId="{49F1E47C-2EA6-4B2A-8EC9-8DAA01CD06DE}"/>
    <dgm:cxn modelId="{ABA27E4F-240A-4799-91DD-3F204F04CD72}" type="presOf" srcId="{B28F670A-850F-48DB-8783-ED78DFC906C1}" destId="{4CDD8D8C-D973-44C1-9684-83ACC5DE8660}" srcOrd="0" destOrd="2" presId="urn:microsoft.com/office/officeart/2005/8/layout/hList1"/>
    <dgm:cxn modelId="{E3EBFD72-8DF3-4F46-AB4B-04C479295511}" srcId="{CFACD501-5BA2-4F11-A5B4-A09D1A587147}" destId="{E82B4957-8DAE-4E7F-B58F-CE99B8C27A2D}" srcOrd="1" destOrd="0" parTransId="{D04B4983-BA7A-4F53-A630-DFBFDED4C32A}" sibTransId="{924C4283-C676-469A-AE50-08BF95F42E62}"/>
    <dgm:cxn modelId="{D9CDA973-C71B-4C0B-B942-CD67BA3BFCAC}" type="presOf" srcId="{E6602876-72B5-432A-90B7-77CB4CE5BE01}" destId="{4CDD8D8C-D973-44C1-9684-83ACC5DE8660}" srcOrd="0" destOrd="1" presId="urn:microsoft.com/office/officeart/2005/8/layout/hList1"/>
    <dgm:cxn modelId="{52BF3174-A186-4372-99B2-2902606BC675}" type="presOf" srcId="{6E4287DF-3942-4A11-BDC1-3DEF9BE0F5C6}" destId="{9CBC7431-7879-4D7C-BF1A-444457BC9DE1}" srcOrd="0" destOrd="2" presId="urn:microsoft.com/office/officeart/2005/8/layout/hList1"/>
    <dgm:cxn modelId="{CF22E254-2CA5-41D3-ADF3-BD0958FC3A50}" type="presOf" srcId="{D436E791-BEEC-47E1-A722-4C318BED3A80}" destId="{A83970AA-B96B-4880-B3D0-4C635CB253F8}" srcOrd="0" destOrd="1" presId="urn:microsoft.com/office/officeart/2005/8/layout/hList1"/>
    <dgm:cxn modelId="{21AF0880-12A2-4170-BBDA-774099CC4FE2}" srcId="{B6E359B7-0037-43AC-9F30-1851A1A277CD}" destId="{5A7B0D1F-1161-4CF8-A268-795A7FB378BE}" srcOrd="1" destOrd="0" parTransId="{38005304-BCD0-4892-8EA7-085292D93153}" sibTransId="{B6A75A50-867C-4083-9943-768DC285AFA9}"/>
    <dgm:cxn modelId="{28896587-6782-42E1-A665-1B4DEB6A10BD}" type="presOf" srcId="{19914E7A-B064-493B-929D-ED329D3D6725}" destId="{6435AD8F-1DD5-4761-AA93-234C734C867D}" srcOrd="0" destOrd="0" presId="urn:microsoft.com/office/officeart/2005/8/layout/hList1"/>
    <dgm:cxn modelId="{AD5B228B-DB7B-457C-94DC-AC3E8B83D320}" type="presOf" srcId="{E82B4957-8DAE-4E7F-B58F-CE99B8C27A2D}" destId="{AEBAF991-029C-4501-AC5C-247393EE93DB}" srcOrd="0" destOrd="0" presId="urn:microsoft.com/office/officeart/2005/8/layout/hList1"/>
    <dgm:cxn modelId="{D5235393-F2D5-4E6D-98FC-71A3E2F8B4DD}" srcId="{CFACD501-5BA2-4F11-A5B4-A09D1A587147}" destId="{B6E359B7-0037-43AC-9F30-1851A1A277CD}" srcOrd="2" destOrd="0" parTransId="{87EEEB79-6B59-45FF-A991-22FFBB622A1B}" sibTransId="{81F06DFD-06E2-499F-A520-F60B25D23288}"/>
    <dgm:cxn modelId="{1448499B-1497-4A21-87BE-21D203E1870A}" srcId="{19914E7A-B064-493B-929D-ED329D3D6725}" destId="{D436E791-BEEC-47E1-A722-4C318BED3A80}" srcOrd="1" destOrd="0" parTransId="{611B700C-E928-4FCE-8A69-2275E1744D5B}" sibTransId="{A31421D3-A466-4E88-935A-A6F866599853}"/>
    <dgm:cxn modelId="{77BE1CA6-1BB2-41E9-AA4C-FE6A4D69A812}" srcId="{B6E359B7-0037-43AC-9F30-1851A1A277CD}" destId="{6E4287DF-3942-4A11-BDC1-3DEF9BE0F5C6}" srcOrd="2" destOrd="0" parTransId="{2E3305DA-7B43-4804-9AC2-03F1FFE83150}" sibTransId="{EF8929C6-2F04-4589-AE7C-FC9EE7ACE09A}"/>
    <dgm:cxn modelId="{539ACBB4-DB10-4934-BBD3-1CD0A2B37EC3}" srcId="{E82B4957-8DAE-4E7F-B58F-CE99B8C27A2D}" destId="{7B0BC4A0-33B4-4621-B529-BFADBC806446}" srcOrd="3" destOrd="0" parTransId="{BED6BFC7-0663-4CCA-AF38-E779C8981D30}" sibTransId="{269925B3-F885-44F9-B122-AF2F2A768F13}"/>
    <dgm:cxn modelId="{CB2B1AB9-3B54-49C7-A77B-D58C015C64FF}" type="presOf" srcId="{74FB1222-9E9E-4915-90ED-A74D4830DF36}" destId="{4CDD8D8C-D973-44C1-9684-83ACC5DE8660}" srcOrd="0" destOrd="0" presId="urn:microsoft.com/office/officeart/2005/8/layout/hList1"/>
    <dgm:cxn modelId="{BEEC86B9-4297-4560-8467-AE09B4A059EB}" srcId="{CFACD501-5BA2-4F11-A5B4-A09D1A587147}" destId="{19914E7A-B064-493B-929D-ED329D3D6725}" srcOrd="0" destOrd="0" parTransId="{7A45E2A3-BBC1-43C7-935F-B651F1C1B256}" sibTransId="{31DDD36F-6201-49D2-8DDB-F8B3098AB45F}"/>
    <dgm:cxn modelId="{9EB6A1B9-0256-4B0B-AC56-907856E268F4}" srcId="{19914E7A-B064-493B-929D-ED329D3D6725}" destId="{EA52DE0F-C55A-4741-9AA0-61F46F100CE8}" srcOrd="0" destOrd="0" parTransId="{98F5DCBA-22C5-4779-84BE-7201B4FFF54E}" sibTransId="{5314B26A-00EC-46E6-96FA-07F5E52BC43A}"/>
    <dgm:cxn modelId="{B75353CE-46DA-489E-BBAE-61F52410FE17}" srcId="{19914E7A-B064-493B-929D-ED329D3D6725}" destId="{228CFD65-8EF6-4BE3-A964-3C51513F33AF}" srcOrd="2" destOrd="0" parTransId="{42FE701F-53D0-479E-A621-90C1FF7832FE}" sibTransId="{0B4E31BE-9808-4CA2-9C2A-BC00E6A4F4EA}"/>
    <dgm:cxn modelId="{5BFCDBDD-3E31-4318-B117-297DBAB59101}" srcId="{E82B4957-8DAE-4E7F-B58F-CE99B8C27A2D}" destId="{74FB1222-9E9E-4915-90ED-A74D4830DF36}" srcOrd="0" destOrd="0" parTransId="{1E7133B4-2095-4C27-9C39-22715C047EB7}" sibTransId="{CE4658D1-D3DA-45FC-8765-25A360D7B1C7}"/>
    <dgm:cxn modelId="{2A4BF5DD-8113-47FF-8616-AE9FF755A8D6}" type="presOf" srcId="{B6E359B7-0037-43AC-9F30-1851A1A277CD}" destId="{A8641AC0-05DE-4B0A-B5F3-61C5DA52E854}" srcOrd="0" destOrd="0" presId="urn:microsoft.com/office/officeart/2005/8/layout/hList1"/>
    <dgm:cxn modelId="{C7285CE0-D3D9-454B-B1D1-8E451203F437}" srcId="{B6E359B7-0037-43AC-9F30-1851A1A277CD}" destId="{22933403-EC84-4597-A5D0-6B5C8D829F67}" srcOrd="0" destOrd="0" parTransId="{EF7D316F-A7D2-4F01-8DE1-66E8071133AE}" sibTransId="{DC8E58B2-8C5D-4907-889C-08FEF843671F}"/>
    <dgm:cxn modelId="{F958B5F5-7C32-44DB-ADA7-3FD8FFF91A86}" type="presOf" srcId="{83A7BA85-56F2-4EE3-99D4-C79D04202D03}" destId="{9CBC7431-7879-4D7C-BF1A-444457BC9DE1}" srcOrd="0" destOrd="3" presId="urn:microsoft.com/office/officeart/2005/8/layout/hList1"/>
    <dgm:cxn modelId="{739C77F6-59C6-430D-9B9A-6D6C83E020AC}" type="presOf" srcId="{228CFD65-8EF6-4BE3-A964-3C51513F33AF}" destId="{A83970AA-B96B-4880-B3D0-4C635CB253F8}" srcOrd="0" destOrd="2" presId="urn:microsoft.com/office/officeart/2005/8/layout/hList1"/>
    <dgm:cxn modelId="{4B477483-75E5-4B6D-BB5E-0A13C440E28B}" type="presParOf" srcId="{BF4CD794-9D64-4B12-9734-61EADDEBC305}" destId="{8802D036-4E0A-4DB2-BD93-8BDE1D7DF7E5}" srcOrd="0" destOrd="0" presId="urn:microsoft.com/office/officeart/2005/8/layout/hList1"/>
    <dgm:cxn modelId="{EAA0151D-957B-4279-A85B-23ED7573120C}" type="presParOf" srcId="{8802D036-4E0A-4DB2-BD93-8BDE1D7DF7E5}" destId="{6435AD8F-1DD5-4761-AA93-234C734C867D}" srcOrd="0" destOrd="0" presId="urn:microsoft.com/office/officeart/2005/8/layout/hList1"/>
    <dgm:cxn modelId="{921CC90D-70E5-45F0-8EDB-55899615A562}" type="presParOf" srcId="{8802D036-4E0A-4DB2-BD93-8BDE1D7DF7E5}" destId="{A83970AA-B96B-4880-B3D0-4C635CB253F8}" srcOrd="1" destOrd="0" presId="urn:microsoft.com/office/officeart/2005/8/layout/hList1"/>
    <dgm:cxn modelId="{DEA45A34-17D8-45F9-8CB1-638A5CA0862C}" type="presParOf" srcId="{BF4CD794-9D64-4B12-9734-61EADDEBC305}" destId="{F850324E-B1C7-47D0-B3D0-94975603523A}" srcOrd="1" destOrd="0" presId="urn:microsoft.com/office/officeart/2005/8/layout/hList1"/>
    <dgm:cxn modelId="{7F1900F7-D376-4A78-BDAA-65C64012114B}" type="presParOf" srcId="{BF4CD794-9D64-4B12-9734-61EADDEBC305}" destId="{8E9EC194-3157-4E61-B8CB-383E7E57FDC5}" srcOrd="2" destOrd="0" presId="urn:microsoft.com/office/officeart/2005/8/layout/hList1"/>
    <dgm:cxn modelId="{DB908E09-31E8-4E3F-961B-8E8304E7546A}" type="presParOf" srcId="{8E9EC194-3157-4E61-B8CB-383E7E57FDC5}" destId="{AEBAF991-029C-4501-AC5C-247393EE93DB}" srcOrd="0" destOrd="0" presId="urn:microsoft.com/office/officeart/2005/8/layout/hList1"/>
    <dgm:cxn modelId="{4EE1794C-CF99-4EAE-AB13-CC9C0D885E27}" type="presParOf" srcId="{8E9EC194-3157-4E61-B8CB-383E7E57FDC5}" destId="{4CDD8D8C-D973-44C1-9684-83ACC5DE8660}" srcOrd="1" destOrd="0" presId="urn:microsoft.com/office/officeart/2005/8/layout/hList1"/>
    <dgm:cxn modelId="{B34F75E7-F6F4-46B2-9F3A-3B297E83A87D}" type="presParOf" srcId="{BF4CD794-9D64-4B12-9734-61EADDEBC305}" destId="{24D07103-D406-4A0E-90CF-4D91FB9067ED}" srcOrd="3" destOrd="0" presId="urn:microsoft.com/office/officeart/2005/8/layout/hList1"/>
    <dgm:cxn modelId="{AA22E268-9DC1-49BD-A83D-55AF5A6D72A0}" type="presParOf" srcId="{BF4CD794-9D64-4B12-9734-61EADDEBC305}" destId="{60A44DBF-0200-4647-B390-0723FBCB4768}" srcOrd="4" destOrd="0" presId="urn:microsoft.com/office/officeart/2005/8/layout/hList1"/>
    <dgm:cxn modelId="{3B6C4E5C-E68F-44B0-92AE-9B0713BEBD4F}" type="presParOf" srcId="{60A44DBF-0200-4647-B390-0723FBCB4768}" destId="{A8641AC0-05DE-4B0A-B5F3-61C5DA52E854}" srcOrd="0" destOrd="0" presId="urn:microsoft.com/office/officeart/2005/8/layout/hList1"/>
    <dgm:cxn modelId="{7B2248AF-0786-4BAF-9070-6481409DEBAA}" type="presParOf" srcId="{60A44DBF-0200-4647-B390-0723FBCB4768}" destId="{9CBC7431-7879-4D7C-BF1A-444457BC9DE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638BEA-723E-401A-89F1-215E80B6B66C}" type="doc">
      <dgm:prSet loTypeId="urn:microsoft.com/office/officeart/2008/layout/AccentedPicture" loCatId="picture" qsTypeId="urn:microsoft.com/office/officeart/2005/8/quickstyle/simple1" qsCatId="simple" csTypeId="urn:microsoft.com/office/officeart/2005/8/colors/accent3_1" csCatId="accent3" phldr="1"/>
      <dgm:spPr/>
      <dgm:t>
        <a:bodyPr/>
        <a:lstStyle/>
        <a:p>
          <a:endParaRPr lang="en-CA"/>
        </a:p>
      </dgm:t>
    </dgm:pt>
    <dgm:pt modelId="{5294A2D0-BBD9-42AB-8E82-1DC4AACE2D98}">
      <dgm:prSet phldrT="[Text]" custT="1"/>
      <dgm:spPr/>
      <dgm:t>
        <a:bodyPr/>
        <a:lstStyle/>
        <a:p>
          <a:endParaRPr lang="en-CA" sz="1800" dirty="0"/>
        </a:p>
      </dgm:t>
    </dgm:pt>
    <dgm:pt modelId="{800A7B5A-A963-4EDB-886E-2D83E3D80BF0}" type="parTrans" cxnId="{8E879646-BC71-4BBC-87B8-5356287DC5CB}">
      <dgm:prSet/>
      <dgm:spPr/>
      <dgm:t>
        <a:bodyPr/>
        <a:lstStyle/>
        <a:p>
          <a:endParaRPr lang="en-CA"/>
        </a:p>
      </dgm:t>
    </dgm:pt>
    <dgm:pt modelId="{DBBE6179-8DC2-40E6-86EF-7DD1D4A38597}" type="sibTrans" cxnId="{8E879646-BC71-4BBC-87B8-5356287DC5CB}">
      <dgm:prSet/>
      <dgm:spPr/>
      <dgm:t>
        <a:bodyPr/>
        <a:lstStyle/>
        <a:p>
          <a:endParaRPr lang="en-CA"/>
        </a:p>
      </dgm:t>
    </dgm:pt>
    <dgm:pt modelId="{7F285108-9041-45F3-B15F-FED208B1B5A7}">
      <dgm:prSet phldrT="[Text]" custT="1"/>
      <dgm:spPr/>
      <dgm:t>
        <a:bodyPr/>
        <a:lstStyle/>
        <a:p>
          <a:r>
            <a:rPr lang="en-CA" sz="2800" dirty="0"/>
            <a:t>Medical care</a:t>
          </a:r>
        </a:p>
      </dgm:t>
    </dgm:pt>
    <dgm:pt modelId="{E2192351-DD31-4989-885D-FDD05692A777}" type="parTrans" cxnId="{BFFD50D8-649B-451B-9DB5-BD41FAB3C29C}">
      <dgm:prSet/>
      <dgm:spPr/>
      <dgm:t>
        <a:bodyPr/>
        <a:lstStyle/>
        <a:p>
          <a:endParaRPr lang="en-CA"/>
        </a:p>
      </dgm:t>
    </dgm:pt>
    <dgm:pt modelId="{9B74599E-C038-4317-A406-D23C6C0AD41A}" type="sibTrans" cxnId="{BFFD50D8-649B-451B-9DB5-BD41FAB3C29C}">
      <dgm:prSet/>
      <dgm:spPr/>
      <dgm:t>
        <a:bodyPr/>
        <a:lstStyle/>
        <a:p>
          <a:endParaRPr lang="en-CA"/>
        </a:p>
      </dgm:t>
    </dgm:pt>
    <dgm:pt modelId="{8B4D648A-6D93-4AF6-8C9C-3A1CA20C43AB}">
      <dgm:prSet phldrT="[Text]" custT="1"/>
      <dgm:spPr/>
      <dgm:t>
        <a:bodyPr/>
        <a:lstStyle/>
        <a:p>
          <a:r>
            <a:rPr lang="en-CA" sz="2800" dirty="0"/>
            <a:t>Meal Program</a:t>
          </a:r>
        </a:p>
      </dgm:t>
    </dgm:pt>
    <dgm:pt modelId="{AE2B3383-A17F-43C4-93FD-88644706E29B}" type="parTrans" cxnId="{66F24333-1431-46B3-A37F-EFED1F81FB59}">
      <dgm:prSet/>
      <dgm:spPr/>
      <dgm:t>
        <a:bodyPr/>
        <a:lstStyle/>
        <a:p>
          <a:endParaRPr lang="en-CA"/>
        </a:p>
      </dgm:t>
    </dgm:pt>
    <dgm:pt modelId="{11C3E207-600B-4691-8CFA-4648ED3B2900}" type="sibTrans" cxnId="{66F24333-1431-46B3-A37F-EFED1F81FB59}">
      <dgm:prSet/>
      <dgm:spPr/>
      <dgm:t>
        <a:bodyPr/>
        <a:lstStyle/>
        <a:p>
          <a:endParaRPr lang="en-CA"/>
        </a:p>
      </dgm:t>
    </dgm:pt>
    <dgm:pt modelId="{7FCF207E-4171-4332-AD51-6C9FE8DCBF9B}">
      <dgm:prSet phldrT="[Text]" custT="1"/>
      <dgm:spPr/>
      <dgm:t>
        <a:bodyPr/>
        <a:lstStyle/>
        <a:p>
          <a:r>
            <a:rPr lang="en-US" sz="2800" dirty="0"/>
            <a:t>Counselling </a:t>
          </a:r>
        </a:p>
        <a:p>
          <a:r>
            <a:rPr lang="en-US" sz="1800" dirty="0"/>
            <a:t>(mental health and addictions)</a:t>
          </a:r>
          <a:endParaRPr lang="en-CA" sz="1600" dirty="0"/>
        </a:p>
      </dgm:t>
    </dgm:pt>
    <dgm:pt modelId="{77F221DE-3EAF-4FFC-92DD-F9D80B9706F0}" type="parTrans" cxnId="{347F8C17-48D4-4E27-9FFA-92D7CE824DBE}">
      <dgm:prSet/>
      <dgm:spPr/>
      <dgm:t>
        <a:bodyPr/>
        <a:lstStyle/>
        <a:p>
          <a:endParaRPr lang="en-CA"/>
        </a:p>
      </dgm:t>
    </dgm:pt>
    <dgm:pt modelId="{0FC57172-738F-4F19-90E2-7333078019F4}" type="sibTrans" cxnId="{347F8C17-48D4-4E27-9FFA-92D7CE824DBE}">
      <dgm:prSet/>
      <dgm:spPr/>
      <dgm:t>
        <a:bodyPr/>
        <a:lstStyle/>
        <a:p>
          <a:endParaRPr lang="en-CA"/>
        </a:p>
      </dgm:t>
    </dgm:pt>
    <dgm:pt modelId="{0BD2CA73-7EFC-4C98-BD09-32D7FC80E997}">
      <dgm:prSet phldrT="[Text]" custT="1"/>
      <dgm:spPr/>
      <dgm:t>
        <a:bodyPr/>
        <a:lstStyle/>
        <a:p>
          <a:r>
            <a:rPr lang="en-CA" sz="2800" dirty="0"/>
            <a:t>Life Skills Programming </a:t>
          </a:r>
        </a:p>
      </dgm:t>
    </dgm:pt>
    <dgm:pt modelId="{C4EA22DC-0116-4162-836C-A1FC193B928A}" type="sibTrans" cxnId="{AF08FF4A-187F-4F6B-B3CB-8B4EAFDB7F8A}">
      <dgm:prSet/>
      <dgm:spPr/>
      <dgm:t>
        <a:bodyPr/>
        <a:lstStyle/>
        <a:p>
          <a:endParaRPr lang="en-CA"/>
        </a:p>
      </dgm:t>
    </dgm:pt>
    <dgm:pt modelId="{63AAA9EA-6125-42C9-AB3A-8F8CBE04156E}" type="parTrans" cxnId="{AF08FF4A-187F-4F6B-B3CB-8B4EAFDB7F8A}">
      <dgm:prSet/>
      <dgm:spPr/>
      <dgm:t>
        <a:bodyPr/>
        <a:lstStyle/>
        <a:p>
          <a:endParaRPr lang="en-CA"/>
        </a:p>
      </dgm:t>
    </dgm:pt>
    <dgm:pt modelId="{4F5A9C57-8862-4A90-A557-CB58AFE0A204}" type="pres">
      <dgm:prSet presAssocID="{74638BEA-723E-401A-89F1-215E80B6B66C}" presName="Name0" presStyleCnt="0">
        <dgm:presLayoutVars>
          <dgm:dir/>
        </dgm:presLayoutVars>
      </dgm:prSet>
      <dgm:spPr/>
    </dgm:pt>
    <dgm:pt modelId="{D5B3E29C-AF87-48AC-A67C-D5C9EE918157}" type="pres">
      <dgm:prSet presAssocID="{DBBE6179-8DC2-40E6-86EF-7DD1D4A38597}" presName="picture_1" presStyleLbl="bgImgPlace1" presStyleIdx="0" presStyleCnt="1" custLinFactNeighborX="-451" custLinFactNeighborY="1951"/>
      <dgm:spPr/>
    </dgm:pt>
    <dgm:pt modelId="{88C4C935-3D03-4221-9440-FBACA352D6D2}" type="pres">
      <dgm:prSet presAssocID="{5294A2D0-BBD9-42AB-8E82-1DC4AACE2D98}" presName="text_1" presStyleLbl="node1" presStyleIdx="0" presStyleCnt="0" custScaleX="89799" custScaleY="95996" custLinFactNeighborX="789" custLinFactNeighborY="-85295">
        <dgm:presLayoutVars>
          <dgm:bulletEnabled val="1"/>
        </dgm:presLayoutVars>
      </dgm:prSet>
      <dgm:spPr/>
    </dgm:pt>
    <dgm:pt modelId="{A7C1FE91-6D71-4D35-B0FD-71525126969A}" type="pres">
      <dgm:prSet presAssocID="{74638BEA-723E-401A-89F1-215E80B6B66C}" presName="linV" presStyleCnt="0"/>
      <dgm:spPr/>
    </dgm:pt>
    <dgm:pt modelId="{BF46CB62-C3F7-4578-8542-F50B06E756EA}" type="pres">
      <dgm:prSet presAssocID="{7F285108-9041-45F3-B15F-FED208B1B5A7}" presName="pair" presStyleCnt="0"/>
      <dgm:spPr/>
    </dgm:pt>
    <dgm:pt modelId="{B3365510-E09F-47FF-9912-4E1652D0B682}" type="pres">
      <dgm:prSet presAssocID="{7F285108-9041-45F3-B15F-FED208B1B5A7}" presName="spaceH" presStyleLbl="node1" presStyleIdx="0" presStyleCnt="0"/>
      <dgm:spPr/>
    </dgm:pt>
    <dgm:pt modelId="{62468CDD-37AB-4EC7-8212-0AFC8F57D9B0}" type="pres">
      <dgm:prSet presAssocID="{7F285108-9041-45F3-B15F-FED208B1B5A7}" presName="desPictures" presStyleLbl="align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1000" r="-21000"/>
          </a:stretch>
        </a:blipFill>
      </dgm:spPr>
    </dgm:pt>
    <dgm:pt modelId="{6C2CB96D-0163-4B92-9A41-D34E21B4E109}" type="pres">
      <dgm:prSet presAssocID="{7F285108-9041-45F3-B15F-FED208B1B5A7}" presName="desTextWrapper" presStyleCnt="0"/>
      <dgm:spPr/>
    </dgm:pt>
    <dgm:pt modelId="{7CAC18A4-0F7D-48F5-87A4-0CA0849447AC}" type="pres">
      <dgm:prSet presAssocID="{7F285108-9041-45F3-B15F-FED208B1B5A7}" presName="desText" presStyleLbl="revTx" presStyleIdx="0" presStyleCnt="4" custScaleX="197734">
        <dgm:presLayoutVars>
          <dgm:bulletEnabled val="1"/>
        </dgm:presLayoutVars>
      </dgm:prSet>
      <dgm:spPr/>
    </dgm:pt>
    <dgm:pt modelId="{76B9BF4E-E302-4A2D-AD4F-C95B906A1CC0}" type="pres">
      <dgm:prSet presAssocID="{9B74599E-C038-4317-A406-D23C6C0AD41A}" presName="spaceV" presStyleCnt="0"/>
      <dgm:spPr/>
    </dgm:pt>
    <dgm:pt modelId="{D8C37006-BE07-4714-A006-54E400241C19}" type="pres">
      <dgm:prSet presAssocID="{8B4D648A-6D93-4AF6-8C9C-3A1CA20C43AB}" presName="pair" presStyleCnt="0"/>
      <dgm:spPr/>
    </dgm:pt>
    <dgm:pt modelId="{7C89B30E-CFEF-4EB4-BB8E-F077E99A0B5A}" type="pres">
      <dgm:prSet presAssocID="{8B4D648A-6D93-4AF6-8C9C-3A1CA20C43AB}" presName="spaceH" presStyleLbl="node1" presStyleIdx="0" presStyleCnt="0"/>
      <dgm:spPr/>
    </dgm:pt>
    <dgm:pt modelId="{600F38CE-AF85-4A20-88C5-DE4B3D741292}" type="pres">
      <dgm:prSet presAssocID="{8B4D648A-6D93-4AF6-8C9C-3A1CA20C43AB}" presName="desPictures" presStyleLbl="align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dgm:spPr>
    </dgm:pt>
    <dgm:pt modelId="{F5CD3242-E6DE-449B-95B5-C14089EC849B}" type="pres">
      <dgm:prSet presAssocID="{8B4D648A-6D93-4AF6-8C9C-3A1CA20C43AB}" presName="desTextWrapper" presStyleCnt="0"/>
      <dgm:spPr/>
    </dgm:pt>
    <dgm:pt modelId="{8AA81649-6069-4F04-AED4-FBDFFABCE2F4}" type="pres">
      <dgm:prSet presAssocID="{8B4D648A-6D93-4AF6-8C9C-3A1CA20C43AB}" presName="desText" presStyleLbl="revTx" presStyleIdx="1" presStyleCnt="4" custScaleX="176857">
        <dgm:presLayoutVars>
          <dgm:bulletEnabled val="1"/>
        </dgm:presLayoutVars>
      </dgm:prSet>
      <dgm:spPr/>
    </dgm:pt>
    <dgm:pt modelId="{1152E1A3-05F3-4439-BD57-7650C98A6063}" type="pres">
      <dgm:prSet presAssocID="{11C3E207-600B-4691-8CFA-4648ED3B2900}" presName="spaceV" presStyleCnt="0"/>
      <dgm:spPr/>
    </dgm:pt>
    <dgm:pt modelId="{58B9D6CD-6DA2-432F-BBA9-2D60FDBC76D9}" type="pres">
      <dgm:prSet presAssocID="{7FCF207E-4171-4332-AD51-6C9FE8DCBF9B}" presName="pair" presStyleCnt="0"/>
      <dgm:spPr/>
    </dgm:pt>
    <dgm:pt modelId="{D29C78F1-44D1-459B-A7D0-92C5508BBF6E}" type="pres">
      <dgm:prSet presAssocID="{7FCF207E-4171-4332-AD51-6C9FE8DCBF9B}" presName="spaceH" presStyleLbl="node1" presStyleIdx="0" presStyleCnt="0"/>
      <dgm:spPr/>
    </dgm:pt>
    <dgm:pt modelId="{08499BA8-D32A-4690-9FAA-77A871B50333}" type="pres">
      <dgm:prSet presAssocID="{7FCF207E-4171-4332-AD51-6C9FE8DCBF9B}" presName="desPictures" presStyleLbl="alignImgPlace1" presStyleIdx="2" presStyleCnt="4"/>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dgm:spPr>
    </dgm:pt>
    <dgm:pt modelId="{43FC9A41-04DB-4CE2-B6EF-C4EC8F559B67}" type="pres">
      <dgm:prSet presAssocID="{7FCF207E-4171-4332-AD51-6C9FE8DCBF9B}" presName="desTextWrapper" presStyleCnt="0"/>
      <dgm:spPr/>
    </dgm:pt>
    <dgm:pt modelId="{C40CC5D3-FEE2-4FE0-9A21-15525031553E}" type="pres">
      <dgm:prSet presAssocID="{7FCF207E-4171-4332-AD51-6C9FE8DCBF9B}" presName="desText" presStyleLbl="revTx" presStyleIdx="2" presStyleCnt="4" custScaleX="161145" custScaleY="117318">
        <dgm:presLayoutVars>
          <dgm:bulletEnabled val="1"/>
        </dgm:presLayoutVars>
      </dgm:prSet>
      <dgm:spPr/>
    </dgm:pt>
    <dgm:pt modelId="{D047269C-CC1C-4BD8-AA58-9809FFDBFB6D}" type="pres">
      <dgm:prSet presAssocID="{0FC57172-738F-4F19-90E2-7333078019F4}" presName="spaceV" presStyleCnt="0"/>
      <dgm:spPr/>
    </dgm:pt>
    <dgm:pt modelId="{7CA60ADD-9AA7-4D68-8E61-820CFBC7B06B}" type="pres">
      <dgm:prSet presAssocID="{0BD2CA73-7EFC-4C98-BD09-32D7FC80E997}" presName="pair" presStyleCnt="0"/>
      <dgm:spPr/>
    </dgm:pt>
    <dgm:pt modelId="{8FC30AF2-EAEA-4E4C-B2D3-7C2F776821B4}" type="pres">
      <dgm:prSet presAssocID="{0BD2CA73-7EFC-4C98-BD09-32D7FC80E997}" presName="spaceH" presStyleLbl="node1" presStyleIdx="0" presStyleCnt="0"/>
      <dgm:spPr/>
    </dgm:pt>
    <dgm:pt modelId="{9A3BBD17-7CA3-4B10-94AC-9371BEB75D26}" type="pres">
      <dgm:prSet presAssocID="{0BD2CA73-7EFC-4C98-BD09-32D7FC80E997}" presName="desPictures" presStyleLbl="alignImgPlace1" presStyleIdx="3" presStyleCnt="4"/>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12000" b="-12000"/>
          </a:stretch>
        </a:blipFill>
      </dgm:spPr>
    </dgm:pt>
    <dgm:pt modelId="{48480B97-F1DD-4369-AA35-B03AF4A539F3}" type="pres">
      <dgm:prSet presAssocID="{0BD2CA73-7EFC-4C98-BD09-32D7FC80E997}" presName="desTextWrapper" presStyleCnt="0"/>
      <dgm:spPr/>
    </dgm:pt>
    <dgm:pt modelId="{B6EB0E2F-260D-4647-B60F-4507EA6A076E}" type="pres">
      <dgm:prSet presAssocID="{0BD2CA73-7EFC-4C98-BD09-32D7FC80E997}" presName="desText" presStyleLbl="revTx" presStyleIdx="3" presStyleCnt="4">
        <dgm:presLayoutVars>
          <dgm:bulletEnabled val="1"/>
        </dgm:presLayoutVars>
      </dgm:prSet>
      <dgm:spPr/>
    </dgm:pt>
    <dgm:pt modelId="{257DDFAD-A2DE-4B56-895C-E90F64FCEEDE}" type="pres">
      <dgm:prSet presAssocID="{74638BEA-723E-401A-89F1-215E80B6B66C}" presName="maxNode" presStyleCnt="0"/>
      <dgm:spPr/>
    </dgm:pt>
    <dgm:pt modelId="{BFCBD34A-1A75-4398-AA9E-2362FB994436}" type="pres">
      <dgm:prSet presAssocID="{74638BEA-723E-401A-89F1-215E80B6B66C}" presName="Name33" presStyleCnt="0"/>
      <dgm:spPr/>
    </dgm:pt>
  </dgm:ptLst>
  <dgm:cxnLst>
    <dgm:cxn modelId="{347F8C17-48D4-4E27-9FFA-92D7CE824DBE}" srcId="{74638BEA-723E-401A-89F1-215E80B6B66C}" destId="{7FCF207E-4171-4332-AD51-6C9FE8DCBF9B}" srcOrd="3" destOrd="0" parTransId="{77F221DE-3EAF-4FFC-92DD-F9D80B9706F0}" sibTransId="{0FC57172-738F-4F19-90E2-7333078019F4}"/>
    <dgm:cxn modelId="{16282E1E-6B18-4D67-B806-CF5E47EDE883}" type="presOf" srcId="{DBBE6179-8DC2-40E6-86EF-7DD1D4A38597}" destId="{D5B3E29C-AF87-48AC-A67C-D5C9EE918157}" srcOrd="0" destOrd="0" presId="urn:microsoft.com/office/officeart/2008/layout/AccentedPicture"/>
    <dgm:cxn modelId="{6F9D1231-FB00-430A-A98A-E67E8D386211}" type="presOf" srcId="{74638BEA-723E-401A-89F1-215E80B6B66C}" destId="{4F5A9C57-8862-4A90-A557-CB58AFE0A204}" srcOrd="0" destOrd="0" presId="urn:microsoft.com/office/officeart/2008/layout/AccentedPicture"/>
    <dgm:cxn modelId="{66F24333-1431-46B3-A37F-EFED1F81FB59}" srcId="{74638BEA-723E-401A-89F1-215E80B6B66C}" destId="{8B4D648A-6D93-4AF6-8C9C-3A1CA20C43AB}" srcOrd="2" destOrd="0" parTransId="{AE2B3383-A17F-43C4-93FD-88644706E29B}" sibTransId="{11C3E207-600B-4691-8CFA-4648ED3B2900}"/>
    <dgm:cxn modelId="{8E879646-BC71-4BBC-87B8-5356287DC5CB}" srcId="{74638BEA-723E-401A-89F1-215E80B6B66C}" destId="{5294A2D0-BBD9-42AB-8E82-1DC4AACE2D98}" srcOrd="0" destOrd="0" parTransId="{800A7B5A-A963-4EDB-886E-2D83E3D80BF0}" sibTransId="{DBBE6179-8DC2-40E6-86EF-7DD1D4A38597}"/>
    <dgm:cxn modelId="{1CE69047-9575-47F3-8E46-04FC561095ED}" type="presOf" srcId="{0BD2CA73-7EFC-4C98-BD09-32D7FC80E997}" destId="{B6EB0E2F-260D-4647-B60F-4507EA6A076E}" srcOrd="0" destOrd="0" presId="urn:microsoft.com/office/officeart/2008/layout/AccentedPicture"/>
    <dgm:cxn modelId="{AF08FF4A-187F-4F6B-B3CB-8B4EAFDB7F8A}" srcId="{74638BEA-723E-401A-89F1-215E80B6B66C}" destId="{0BD2CA73-7EFC-4C98-BD09-32D7FC80E997}" srcOrd="4" destOrd="0" parTransId="{63AAA9EA-6125-42C9-AB3A-8F8CBE04156E}" sibTransId="{C4EA22DC-0116-4162-836C-A1FC193B928A}"/>
    <dgm:cxn modelId="{D477D899-9FCA-4AC4-9822-E3F1E3125D13}" type="presOf" srcId="{8B4D648A-6D93-4AF6-8C9C-3A1CA20C43AB}" destId="{8AA81649-6069-4F04-AED4-FBDFFABCE2F4}" srcOrd="0" destOrd="0" presId="urn:microsoft.com/office/officeart/2008/layout/AccentedPicture"/>
    <dgm:cxn modelId="{D679A1A0-21FD-484C-AE3D-CEB4FFD518D7}" type="presOf" srcId="{5294A2D0-BBD9-42AB-8E82-1DC4AACE2D98}" destId="{88C4C935-3D03-4221-9440-FBACA352D6D2}" srcOrd="0" destOrd="0" presId="urn:microsoft.com/office/officeart/2008/layout/AccentedPicture"/>
    <dgm:cxn modelId="{520CBEB0-4553-4E39-ADCD-5C657D8C5ABD}" type="presOf" srcId="{7FCF207E-4171-4332-AD51-6C9FE8DCBF9B}" destId="{C40CC5D3-FEE2-4FE0-9A21-15525031553E}" srcOrd="0" destOrd="0" presId="urn:microsoft.com/office/officeart/2008/layout/AccentedPicture"/>
    <dgm:cxn modelId="{C86C89B5-F16E-483D-B272-37AA24C0DE7E}" type="presOf" srcId="{7F285108-9041-45F3-B15F-FED208B1B5A7}" destId="{7CAC18A4-0F7D-48F5-87A4-0CA0849447AC}" srcOrd="0" destOrd="0" presId="urn:microsoft.com/office/officeart/2008/layout/AccentedPicture"/>
    <dgm:cxn modelId="{BFFD50D8-649B-451B-9DB5-BD41FAB3C29C}" srcId="{74638BEA-723E-401A-89F1-215E80B6B66C}" destId="{7F285108-9041-45F3-B15F-FED208B1B5A7}" srcOrd="1" destOrd="0" parTransId="{E2192351-DD31-4989-885D-FDD05692A777}" sibTransId="{9B74599E-C038-4317-A406-D23C6C0AD41A}"/>
    <dgm:cxn modelId="{EBCF5855-F16B-40A3-B9A6-0D18D90D4698}" type="presParOf" srcId="{4F5A9C57-8862-4A90-A557-CB58AFE0A204}" destId="{D5B3E29C-AF87-48AC-A67C-D5C9EE918157}" srcOrd="0" destOrd="0" presId="urn:microsoft.com/office/officeart/2008/layout/AccentedPicture"/>
    <dgm:cxn modelId="{074F9868-8318-4FB2-8E4A-68D1783939AD}" type="presParOf" srcId="{4F5A9C57-8862-4A90-A557-CB58AFE0A204}" destId="{88C4C935-3D03-4221-9440-FBACA352D6D2}" srcOrd="1" destOrd="0" presId="urn:microsoft.com/office/officeart/2008/layout/AccentedPicture"/>
    <dgm:cxn modelId="{A10DFFE2-A14A-44C0-91BA-123A305C4C4A}" type="presParOf" srcId="{4F5A9C57-8862-4A90-A557-CB58AFE0A204}" destId="{A7C1FE91-6D71-4D35-B0FD-71525126969A}" srcOrd="2" destOrd="0" presId="urn:microsoft.com/office/officeart/2008/layout/AccentedPicture"/>
    <dgm:cxn modelId="{8C0F835E-11B6-41AF-B775-D31BF2057380}" type="presParOf" srcId="{A7C1FE91-6D71-4D35-B0FD-71525126969A}" destId="{BF46CB62-C3F7-4578-8542-F50B06E756EA}" srcOrd="0" destOrd="0" presId="urn:microsoft.com/office/officeart/2008/layout/AccentedPicture"/>
    <dgm:cxn modelId="{9C8C3C9D-8DEF-4FF6-8648-D6B66301F2BE}" type="presParOf" srcId="{BF46CB62-C3F7-4578-8542-F50B06E756EA}" destId="{B3365510-E09F-47FF-9912-4E1652D0B682}" srcOrd="0" destOrd="0" presId="urn:microsoft.com/office/officeart/2008/layout/AccentedPicture"/>
    <dgm:cxn modelId="{38FCDBB1-7907-4E5D-882E-0AF6E1FE5AC0}" type="presParOf" srcId="{BF46CB62-C3F7-4578-8542-F50B06E756EA}" destId="{62468CDD-37AB-4EC7-8212-0AFC8F57D9B0}" srcOrd="1" destOrd="0" presId="urn:microsoft.com/office/officeart/2008/layout/AccentedPicture"/>
    <dgm:cxn modelId="{A70B2C5C-53F1-4C6C-B196-309499A03039}" type="presParOf" srcId="{BF46CB62-C3F7-4578-8542-F50B06E756EA}" destId="{6C2CB96D-0163-4B92-9A41-D34E21B4E109}" srcOrd="2" destOrd="0" presId="urn:microsoft.com/office/officeart/2008/layout/AccentedPicture"/>
    <dgm:cxn modelId="{4DDA5878-3887-413E-AB0A-77FCE606BCFE}" type="presParOf" srcId="{6C2CB96D-0163-4B92-9A41-D34E21B4E109}" destId="{7CAC18A4-0F7D-48F5-87A4-0CA0849447AC}" srcOrd="0" destOrd="0" presId="urn:microsoft.com/office/officeart/2008/layout/AccentedPicture"/>
    <dgm:cxn modelId="{72977A4E-24D4-49DA-86F8-CA381253993F}" type="presParOf" srcId="{A7C1FE91-6D71-4D35-B0FD-71525126969A}" destId="{76B9BF4E-E302-4A2D-AD4F-C95B906A1CC0}" srcOrd="1" destOrd="0" presId="urn:microsoft.com/office/officeart/2008/layout/AccentedPicture"/>
    <dgm:cxn modelId="{AEDFC9B8-6D7A-4BF4-85FA-BF6ACAC3D85E}" type="presParOf" srcId="{A7C1FE91-6D71-4D35-B0FD-71525126969A}" destId="{D8C37006-BE07-4714-A006-54E400241C19}" srcOrd="2" destOrd="0" presId="urn:microsoft.com/office/officeart/2008/layout/AccentedPicture"/>
    <dgm:cxn modelId="{A4E77A61-20BD-4E52-B4BE-3DEC5D9F74D5}" type="presParOf" srcId="{D8C37006-BE07-4714-A006-54E400241C19}" destId="{7C89B30E-CFEF-4EB4-BB8E-F077E99A0B5A}" srcOrd="0" destOrd="0" presId="urn:microsoft.com/office/officeart/2008/layout/AccentedPicture"/>
    <dgm:cxn modelId="{306327E0-BFE1-40A5-AE4D-9A27DD9829F0}" type="presParOf" srcId="{D8C37006-BE07-4714-A006-54E400241C19}" destId="{600F38CE-AF85-4A20-88C5-DE4B3D741292}" srcOrd="1" destOrd="0" presId="urn:microsoft.com/office/officeart/2008/layout/AccentedPicture"/>
    <dgm:cxn modelId="{7F2D41F5-B621-4906-99F6-C9FC467B37F4}" type="presParOf" srcId="{D8C37006-BE07-4714-A006-54E400241C19}" destId="{F5CD3242-E6DE-449B-95B5-C14089EC849B}" srcOrd="2" destOrd="0" presId="urn:microsoft.com/office/officeart/2008/layout/AccentedPicture"/>
    <dgm:cxn modelId="{A233E587-A36E-46FB-9369-7E5A54AD40BD}" type="presParOf" srcId="{F5CD3242-E6DE-449B-95B5-C14089EC849B}" destId="{8AA81649-6069-4F04-AED4-FBDFFABCE2F4}" srcOrd="0" destOrd="0" presId="urn:microsoft.com/office/officeart/2008/layout/AccentedPicture"/>
    <dgm:cxn modelId="{7E4E1B48-B7E5-4E10-9138-E6C1FA954B8F}" type="presParOf" srcId="{A7C1FE91-6D71-4D35-B0FD-71525126969A}" destId="{1152E1A3-05F3-4439-BD57-7650C98A6063}" srcOrd="3" destOrd="0" presId="urn:microsoft.com/office/officeart/2008/layout/AccentedPicture"/>
    <dgm:cxn modelId="{A6FBFF7F-BDF2-4513-B016-7DF0B7873A70}" type="presParOf" srcId="{A7C1FE91-6D71-4D35-B0FD-71525126969A}" destId="{58B9D6CD-6DA2-432F-BBA9-2D60FDBC76D9}" srcOrd="4" destOrd="0" presId="urn:microsoft.com/office/officeart/2008/layout/AccentedPicture"/>
    <dgm:cxn modelId="{B3004593-9EDC-44D2-A871-03DCC14AB2CA}" type="presParOf" srcId="{58B9D6CD-6DA2-432F-BBA9-2D60FDBC76D9}" destId="{D29C78F1-44D1-459B-A7D0-92C5508BBF6E}" srcOrd="0" destOrd="0" presId="urn:microsoft.com/office/officeart/2008/layout/AccentedPicture"/>
    <dgm:cxn modelId="{C328E76A-FA79-4174-84EE-2A1F4E64C2AB}" type="presParOf" srcId="{58B9D6CD-6DA2-432F-BBA9-2D60FDBC76D9}" destId="{08499BA8-D32A-4690-9FAA-77A871B50333}" srcOrd="1" destOrd="0" presId="urn:microsoft.com/office/officeart/2008/layout/AccentedPicture"/>
    <dgm:cxn modelId="{40D4A29A-19F7-42B4-9DFB-7782090B33A4}" type="presParOf" srcId="{58B9D6CD-6DA2-432F-BBA9-2D60FDBC76D9}" destId="{43FC9A41-04DB-4CE2-B6EF-C4EC8F559B67}" srcOrd="2" destOrd="0" presId="urn:microsoft.com/office/officeart/2008/layout/AccentedPicture"/>
    <dgm:cxn modelId="{2D1C3AE5-485A-40FA-A3A4-CBF7702ABF99}" type="presParOf" srcId="{43FC9A41-04DB-4CE2-B6EF-C4EC8F559B67}" destId="{C40CC5D3-FEE2-4FE0-9A21-15525031553E}" srcOrd="0" destOrd="0" presId="urn:microsoft.com/office/officeart/2008/layout/AccentedPicture"/>
    <dgm:cxn modelId="{5F803AB0-43E8-470F-A115-20F94C74726A}" type="presParOf" srcId="{A7C1FE91-6D71-4D35-B0FD-71525126969A}" destId="{D047269C-CC1C-4BD8-AA58-9809FFDBFB6D}" srcOrd="5" destOrd="0" presId="urn:microsoft.com/office/officeart/2008/layout/AccentedPicture"/>
    <dgm:cxn modelId="{1AEECF89-8A61-4666-A1DA-7468BB546A24}" type="presParOf" srcId="{A7C1FE91-6D71-4D35-B0FD-71525126969A}" destId="{7CA60ADD-9AA7-4D68-8E61-820CFBC7B06B}" srcOrd="6" destOrd="0" presId="urn:microsoft.com/office/officeart/2008/layout/AccentedPicture"/>
    <dgm:cxn modelId="{D0C4802D-1ABB-40CE-9B11-F61F9117E627}" type="presParOf" srcId="{7CA60ADD-9AA7-4D68-8E61-820CFBC7B06B}" destId="{8FC30AF2-EAEA-4E4C-B2D3-7C2F776821B4}" srcOrd="0" destOrd="0" presId="urn:microsoft.com/office/officeart/2008/layout/AccentedPicture"/>
    <dgm:cxn modelId="{14C922FF-FFAC-4D30-B69D-13A8C74F5CA9}" type="presParOf" srcId="{7CA60ADD-9AA7-4D68-8E61-820CFBC7B06B}" destId="{9A3BBD17-7CA3-4B10-94AC-9371BEB75D26}" srcOrd="1" destOrd="0" presId="urn:microsoft.com/office/officeart/2008/layout/AccentedPicture"/>
    <dgm:cxn modelId="{962ED09C-E87C-497D-B4D1-C4C2DB5BC73F}" type="presParOf" srcId="{7CA60ADD-9AA7-4D68-8E61-820CFBC7B06B}" destId="{48480B97-F1DD-4369-AA35-B03AF4A539F3}" srcOrd="2" destOrd="0" presId="urn:microsoft.com/office/officeart/2008/layout/AccentedPicture"/>
    <dgm:cxn modelId="{D8452707-7FA1-484B-97B3-FFCC529566C3}" type="presParOf" srcId="{48480B97-F1DD-4369-AA35-B03AF4A539F3}" destId="{B6EB0E2F-260D-4647-B60F-4507EA6A076E}" srcOrd="0" destOrd="0" presId="urn:microsoft.com/office/officeart/2008/layout/AccentedPicture"/>
    <dgm:cxn modelId="{C35AA3D1-63BF-4502-B5E5-F1420731466C}" type="presParOf" srcId="{4F5A9C57-8862-4A90-A557-CB58AFE0A204}" destId="{257DDFAD-A2DE-4B56-895C-E90F64FCEEDE}" srcOrd="3" destOrd="0" presId="urn:microsoft.com/office/officeart/2008/layout/AccentedPicture"/>
    <dgm:cxn modelId="{2D9C7D99-7B9C-427C-86BB-D5C481825465}" type="presParOf" srcId="{257DDFAD-A2DE-4B56-895C-E90F64FCEEDE}" destId="{BFCBD34A-1A75-4398-AA9E-2362FB994436}"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A048E2-9176-41D5-8C24-35447D6DD79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CA"/>
        </a:p>
      </dgm:t>
    </dgm:pt>
    <dgm:pt modelId="{1187FCEC-8263-4F7E-91E7-18756D353D15}">
      <dgm:prSet phldrT="[Text]" custT="1"/>
      <dgm:spPr/>
      <dgm:t>
        <a:bodyPr/>
        <a:lstStyle/>
        <a:p>
          <a:pPr algn="ctr"/>
          <a:r>
            <a:rPr lang="en-CA" sz="4400" dirty="0"/>
            <a:t>Vision</a:t>
          </a:r>
        </a:p>
      </dgm:t>
    </dgm:pt>
    <dgm:pt modelId="{534A56EA-ADCB-4491-851C-D92D2BC26D30}" type="parTrans" cxnId="{0320D9B6-4F24-4646-9C35-A0BB073068A0}">
      <dgm:prSet/>
      <dgm:spPr/>
      <dgm:t>
        <a:bodyPr/>
        <a:lstStyle/>
        <a:p>
          <a:endParaRPr lang="en-CA"/>
        </a:p>
      </dgm:t>
    </dgm:pt>
    <dgm:pt modelId="{D4A0E429-2422-4BAB-BFE6-3FB4D856FD53}" type="sibTrans" cxnId="{0320D9B6-4F24-4646-9C35-A0BB073068A0}">
      <dgm:prSet/>
      <dgm:spPr/>
      <dgm:t>
        <a:bodyPr/>
        <a:lstStyle/>
        <a:p>
          <a:endParaRPr lang="en-CA"/>
        </a:p>
      </dgm:t>
    </dgm:pt>
    <dgm:pt modelId="{67F7348E-0B38-44A2-9081-AC6EF8EA164D}">
      <dgm:prSet phldrT="[Text]" custT="1"/>
      <dgm:spPr/>
      <dgm:t>
        <a:bodyPr/>
        <a:lstStyle/>
        <a:p>
          <a:pPr algn="l">
            <a:buNone/>
          </a:pPr>
          <a:r>
            <a:rPr lang="en-CA" sz="2000" dirty="0"/>
            <a:t>We are dedicated to supporting our clients, building their capacity and</a:t>
          </a:r>
        </a:p>
      </dgm:t>
    </dgm:pt>
    <dgm:pt modelId="{434BDF92-93D8-4468-9326-DAC68E76A35E}" type="parTrans" cxnId="{6E65A4DA-5009-46D9-9296-3500A9F30440}">
      <dgm:prSet/>
      <dgm:spPr/>
      <dgm:t>
        <a:bodyPr/>
        <a:lstStyle/>
        <a:p>
          <a:endParaRPr lang="en-CA"/>
        </a:p>
      </dgm:t>
    </dgm:pt>
    <dgm:pt modelId="{FEAB64B6-72EB-4BB3-BDE4-988F33E62F54}" type="sibTrans" cxnId="{6E65A4DA-5009-46D9-9296-3500A9F30440}">
      <dgm:prSet/>
      <dgm:spPr/>
      <dgm:t>
        <a:bodyPr/>
        <a:lstStyle/>
        <a:p>
          <a:endParaRPr lang="en-CA"/>
        </a:p>
      </dgm:t>
    </dgm:pt>
    <dgm:pt modelId="{AE2CE310-39CA-431A-AD68-C0AC70273633}">
      <dgm:prSet phldrT="[Text]" custT="1"/>
      <dgm:spPr/>
      <dgm:t>
        <a:bodyPr/>
        <a:lstStyle/>
        <a:p>
          <a:pPr algn="ctr"/>
          <a:r>
            <a:rPr lang="en-CA" sz="4400" dirty="0"/>
            <a:t>Mission</a:t>
          </a:r>
        </a:p>
      </dgm:t>
    </dgm:pt>
    <dgm:pt modelId="{A78B0BF2-9236-4E6A-9DB9-0F1034678F22}" type="parTrans" cxnId="{65C8861A-ED70-4927-BE86-C40886230206}">
      <dgm:prSet/>
      <dgm:spPr/>
      <dgm:t>
        <a:bodyPr/>
        <a:lstStyle/>
        <a:p>
          <a:endParaRPr lang="en-CA"/>
        </a:p>
      </dgm:t>
    </dgm:pt>
    <dgm:pt modelId="{E0BBA66D-6BEC-4DDA-A9BF-6409FD9F77DE}" type="sibTrans" cxnId="{65C8861A-ED70-4927-BE86-C40886230206}">
      <dgm:prSet/>
      <dgm:spPr/>
      <dgm:t>
        <a:bodyPr/>
        <a:lstStyle/>
        <a:p>
          <a:endParaRPr lang="en-CA"/>
        </a:p>
      </dgm:t>
    </dgm:pt>
    <dgm:pt modelId="{F77DE443-952A-419C-BC09-194A78ECCBCE}">
      <dgm:prSet phldrT="[Text]" custT="1"/>
      <dgm:spPr/>
      <dgm:t>
        <a:bodyPr/>
        <a:lstStyle/>
        <a:p>
          <a:pPr algn="l">
            <a:buNone/>
          </a:pPr>
          <a:r>
            <a:rPr lang="en-CA" sz="2000" dirty="0"/>
            <a:t>We are an innovative leader committed to building safe and healthier</a:t>
          </a:r>
        </a:p>
      </dgm:t>
    </dgm:pt>
    <dgm:pt modelId="{863552E8-2416-4E67-AC15-9B20588CF9BB}" type="parTrans" cxnId="{8B8F5C7F-F822-4964-9DD5-2CCD3D6B7182}">
      <dgm:prSet/>
      <dgm:spPr/>
      <dgm:t>
        <a:bodyPr/>
        <a:lstStyle/>
        <a:p>
          <a:endParaRPr lang="en-CA"/>
        </a:p>
      </dgm:t>
    </dgm:pt>
    <dgm:pt modelId="{20CE173D-5268-428B-88ED-378647AE8646}" type="sibTrans" cxnId="{8B8F5C7F-F822-4964-9DD5-2CCD3D6B7182}">
      <dgm:prSet/>
      <dgm:spPr/>
      <dgm:t>
        <a:bodyPr/>
        <a:lstStyle/>
        <a:p>
          <a:endParaRPr lang="en-CA"/>
        </a:p>
      </dgm:t>
    </dgm:pt>
    <dgm:pt modelId="{97CEB24E-9E6D-44E8-91FD-51BEB3B8B211}">
      <dgm:prSet phldrT="[Text]" custT="1"/>
      <dgm:spPr/>
      <dgm:t>
        <a:bodyPr/>
        <a:lstStyle/>
        <a:p>
          <a:pPr algn="l">
            <a:buNone/>
          </a:pPr>
          <a:r>
            <a:rPr lang="en-CA" sz="2000" dirty="0"/>
            <a:t>enabling the development of key life skills through evidence-informed</a:t>
          </a:r>
        </a:p>
      </dgm:t>
    </dgm:pt>
    <dgm:pt modelId="{F9724A3F-C62F-4067-B57E-B1541326F388}" type="parTrans" cxnId="{3D152D72-59EB-4CFE-BD8E-B688866D1CDA}">
      <dgm:prSet/>
      <dgm:spPr/>
      <dgm:t>
        <a:bodyPr/>
        <a:lstStyle/>
        <a:p>
          <a:endParaRPr lang="en-CA"/>
        </a:p>
      </dgm:t>
    </dgm:pt>
    <dgm:pt modelId="{25F4977D-4339-43DD-B5D1-B2CA8B9C8A23}" type="sibTrans" cxnId="{3D152D72-59EB-4CFE-BD8E-B688866D1CDA}">
      <dgm:prSet/>
      <dgm:spPr/>
      <dgm:t>
        <a:bodyPr/>
        <a:lstStyle/>
        <a:p>
          <a:endParaRPr lang="en-CA"/>
        </a:p>
      </dgm:t>
    </dgm:pt>
    <dgm:pt modelId="{35F3C31D-CEEC-498E-89FC-D6A335438F25}">
      <dgm:prSet phldrT="[Text]" custT="1"/>
      <dgm:spPr/>
      <dgm:t>
        <a:bodyPr/>
        <a:lstStyle/>
        <a:p>
          <a:pPr algn="l">
            <a:buNone/>
          </a:pPr>
          <a:r>
            <a:rPr lang="en-CA" sz="2000" dirty="0"/>
            <a:t>holistic programs and services that optimize quality of life.</a:t>
          </a:r>
        </a:p>
      </dgm:t>
    </dgm:pt>
    <dgm:pt modelId="{68CB02BD-20BC-4B08-B173-F11E73238B1B}" type="parTrans" cxnId="{B4D72A25-8EF0-4764-BDFC-B144D42174AA}">
      <dgm:prSet/>
      <dgm:spPr/>
      <dgm:t>
        <a:bodyPr/>
        <a:lstStyle/>
        <a:p>
          <a:endParaRPr lang="en-CA"/>
        </a:p>
      </dgm:t>
    </dgm:pt>
    <dgm:pt modelId="{44A8F224-7D1E-4F11-9B68-567734B8EE9B}" type="sibTrans" cxnId="{B4D72A25-8EF0-4764-BDFC-B144D42174AA}">
      <dgm:prSet/>
      <dgm:spPr/>
      <dgm:t>
        <a:bodyPr/>
        <a:lstStyle/>
        <a:p>
          <a:endParaRPr lang="en-CA"/>
        </a:p>
      </dgm:t>
    </dgm:pt>
    <dgm:pt modelId="{A62DE380-8463-4F5F-894A-6D14E2B16534}">
      <dgm:prSet phldrT="[Text]" custT="1"/>
      <dgm:spPr/>
      <dgm:t>
        <a:bodyPr/>
        <a:lstStyle/>
        <a:p>
          <a:pPr algn="l">
            <a:buNone/>
          </a:pPr>
          <a:r>
            <a:rPr lang="en-CA" sz="2000" dirty="0"/>
            <a:t>communities of inclusion that care for and value each and every</a:t>
          </a:r>
        </a:p>
      </dgm:t>
    </dgm:pt>
    <dgm:pt modelId="{9F98B04E-5F71-48ED-BC8D-59B9C7D9D2D8}" type="parTrans" cxnId="{EC0CFC26-1C29-4570-A1AE-461B77F99EA1}">
      <dgm:prSet/>
      <dgm:spPr/>
      <dgm:t>
        <a:bodyPr/>
        <a:lstStyle/>
        <a:p>
          <a:endParaRPr lang="en-CA"/>
        </a:p>
      </dgm:t>
    </dgm:pt>
    <dgm:pt modelId="{AD8DAB4F-9E72-4E3A-A289-F1D0C580A93A}" type="sibTrans" cxnId="{EC0CFC26-1C29-4570-A1AE-461B77F99EA1}">
      <dgm:prSet/>
      <dgm:spPr/>
      <dgm:t>
        <a:bodyPr/>
        <a:lstStyle/>
        <a:p>
          <a:endParaRPr lang="en-CA"/>
        </a:p>
      </dgm:t>
    </dgm:pt>
    <dgm:pt modelId="{221A14F5-569F-4A85-875C-79A163E467F6}">
      <dgm:prSet phldrT="[Text]" custT="1"/>
      <dgm:spPr/>
      <dgm:t>
        <a:bodyPr/>
        <a:lstStyle/>
        <a:p>
          <a:pPr algn="l">
            <a:buNone/>
          </a:pPr>
          <a:r>
            <a:rPr lang="en-CA" sz="2000" dirty="0"/>
            <a:t>individual.</a:t>
          </a:r>
        </a:p>
      </dgm:t>
    </dgm:pt>
    <dgm:pt modelId="{3F08B182-423F-4227-AA4F-E80F836D9C47}" type="parTrans" cxnId="{C48C96D9-C094-41A6-977D-17998154A512}">
      <dgm:prSet/>
      <dgm:spPr/>
      <dgm:t>
        <a:bodyPr/>
        <a:lstStyle/>
        <a:p>
          <a:endParaRPr lang="en-CA"/>
        </a:p>
      </dgm:t>
    </dgm:pt>
    <dgm:pt modelId="{2878BE3E-C09F-4CAC-8D03-42D48E4273F6}" type="sibTrans" cxnId="{C48C96D9-C094-41A6-977D-17998154A512}">
      <dgm:prSet/>
      <dgm:spPr/>
      <dgm:t>
        <a:bodyPr/>
        <a:lstStyle/>
        <a:p>
          <a:endParaRPr lang="en-CA"/>
        </a:p>
      </dgm:t>
    </dgm:pt>
    <dgm:pt modelId="{374EB197-E0D7-4DE3-994E-FD0455A27B1F}" type="pres">
      <dgm:prSet presAssocID="{D6A048E2-9176-41D5-8C24-35447D6DD795}" presName="linear" presStyleCnt="0">
        <dgm:presLayoutVars>
          <dgm:animLvl val="lvl"/>
          <dgm:resizeHandles val="exact"/>
        </dgm:presLayoutVars>
      </dgm:prSet>
      <dgm:spPr/>
    </dgm:pt>
    <dgm:pt modelId="{8457EF1F-090F-4E7B-B9F8-F6CDB4F4C626}" type="pres">
      <dgm:prSet presAssocID="{1187FCEC-8263-4F7E-91E7-18756D353D15}" presName="parentText" presStyleLbl="node1" presStyleIdx="0" presStyleCnt="2" custScaleY="75360">
        <dgm:presLayoutVars>
          <dgm:chMax val="0"/>
          <dgm:bulletEnabled val="1"/>
        </dgm:presLayoutVars>
      </dgm:prSet>
      <dgm:spPr/>
    </dgm:pt>
    <dgm:pt modelId="{4BE939B1-C3C7-4F5E-8CB7-5E0EE300682A}" type="pres">
      <dgm:prSet presAssocID="{1187FCEC-8263-4F7E-91E7-18756D353D15}" presName="childText" presStyleLbl="revTx" presStyleIdx="0" presStyleCnt="2">
        <dgm:presLayoutVars>
          <dgm:bulletEnabled val="1"/>
        </dgm:presLayoutVars>
      </dgm:prSet>
      <dgm:spPr/>
    </dgm:pt>
    <dgm:pt modelId="{E31ECE40-DFB8-4CF7-A8ED-C3A7A33051C4}" type="pres">
      <dgm:prSet presAssocID="{AE2CE310-39CA-431A-AD68-C0AC70273633}" presName="parentText" presStyleLbl="node1" presStyleIdx="1" presStyleCnt="2" custScaleY="70162">
        <dgm:presLayoutVars>
          <dgm:chMax val="0"/>
          <dgm:bulletEnabled val="1"/>
        </dgm:presLayoutVars>
      </dgm:prSet>
      <dgm:spPr/>
    </dgm:pt>
    <dgm:pt modelId="{56275419-70FD-4C33-94FA-449043047BDE}" type="pres">
      <dgm:prSet presAssocID="{AE2CE310-39CA-431A-AD68-C0AC70273633}" presName="childText" presStyleLbl="revTx" presStyleIdx="1" presStyleCnt="2">
        <dgm:presLayoutVars>
          <dgm:bulletEnabled val="1"/>
        </dgm:presLayoutVars>
      </dgm:prSet>
      <dgm:spPr/>
    </dgm:pt>
  </dgm:ptLst>
  <dgm:cxnLst>
    <dgm:cxn modelId="{65C8861A-ED70-4927-BE86-C40886230206}" srcId="{D6A048E2-9176-41D5-8C24-35447D6DD795}" destId="{AE2CE310-39CA-431A-AD68-C0AC70273633}" srcOrd="1" destOrd="0" parTransId="{A78B0BF2-9236-4E6A-9DB9-0F1034678F22}" sibTransId="{E0BBA66D-6BEC-4DDA-A9BF-6409FD9F77DE}"/>
    <dgm:cxn modelId="{E832411F-BE42-4C31-9C9F-FAD70BAC5297}" type="presOf" srcId="{F77DE443-952A-419C-BC09-194A78ECCBCE}" destId="{56275419-70FD-4C33-94FA-449043047BDE}" srcOrd="0" destOrd="0" presId="urn:microsoft.com/office/officeart/2005/8/layout/vList2"/>
    <dgm:cxn modelId="{B4D72A25-8EF0-4764-BDFC-B144D42174AA}" srcId="{1187FCEC-8263-4F7E-91E7-18756D353D15}" destId="{35F3C31D-CEEC-498E-89FC-D6A335438F25}" srcOrd="2" destOrd="0" parTransId="{68CB02BD-20BC-4B08-B173-F11E73238B1B}" sibTransId="{44A8F224-7D1E-4F11-9B68-567734B8EE9B}"/>
    <dgm:cxn modelId="{EC0CFC26-1C29-4570-A1AE-461B77F99EA1}" srcId="{AE2CE310-39CA-431A-AD68-C0AC70273633}" destId="{A62DE380-8463-4F5F-894A-6D14E2B16534}" srcOrd="1" destOrd="0" parTransId="{9F98B04E-5F71-48ED-BC8D-59B9C7D9D2D8}" sibTransId="{AD8DAB4F-9E72-4E3A-A289-F1D0C580A93A}"/>
    <dgm:cxn modelId="{3D152D72-59EB-4CFE-BD8E-B688866D1CDA}" srcId="{1187FCEC-8263-4F7E-91E7-18756D353D15}" destId="{97CEB24E-9E6D-44E8-91FD-51BEB3B8B211}" srcOrd="1" destOrd="0" parTransId="{F9724A3F-C62F-4067-B57E-B1541326F388}" sibTransId="{25F4977D-4339-43DD-B5D1-B2CA8B9C8A23}"/>
    <dgm:cxn modelId="{D277F676-2524-45B9-91D3-0C7E528E4E83}" type="presOf" srcId="{221A14F5-569F-4A85-875C-79A163E467F6}" destId="{56275419-70FD-4C33-94FA-449043047BDE}" srcOrd="0" destOrd="2" presId="urn:microsoft.com/office/officeart/2005/8/layout/vList2"/>
    <dgm:cxn modelId="{8B8F5C7F-F822-4964-9DD5-2CCD3D6B7182}" srcId="{AE2CE310-39CA-431A-AD68-C0AC70273633}" destId="{F77DE443-952A-419C-BC09-194A78ECCBCE}" srcOrd="0" destOrd="0" parTransId="{863552E8-2416-4E67-AC15-9B20588CF9BB}" sibTransId="{20CE173D-5268-428B-88ED-378647AE8646}"/>
    <dgm:cxn modelId="{EB780482-8D4C-43B1-8B91-89071D6DD17E}" type="presOf" srcId="{A62DE380-8463-4F5F-894A-6D14E2B16534}" destId="{56275419-70FD-4C33-94FA-449043047BDE}" srcOrd="0" destOrd="1" presId="urn:microsoft.com/office/officeart/2005/8/layout/vList2"/>
    <dgm:cxn modelId="{7B2B8799-A7DE-4643-9A75-91DAC7B40214}" type="presOf" srcId="{97CEB24E-9E6D-44E8-91FD-51BEB3B8B211}" destId="{4BE939B1-C3C7-4F5E-8CB7-5E0EE300682A}" srcOrd="0" destOrd="1" presId="urn:microsoft.com/office/officeart/2005/8/layout/vList2"/>
    <dgm:cxn modelId="{6234799E-DE6C-4C04-AEC8-8F4699D51B88}" type="presOf" srcId="{D6A048E2-9176-41D5-8C24-35447D6DD795}" destId="{374EB197-E0D7-4DE3-994E-FD0455A27B1F}" srcOrd="0" destOrd="0" presId="urn:microsoft.com/office/officeart/2005/8/layout/vList2"/>
    <dgm:cxn modelId="{0D0701A1-4B19-4AA2-9BC9-D1290976B02D}" type="presOf" srcId="{AE2CE310-39CA-431A-AD68-C0AC70273633}" destId="{E31ECE40-DFB8-4CF7-A8ED-C3A7A33051C4}" srcOrd="0" destOrd="0" presId="urn:microsoft.com/office/officeart/2005/8/layout/vList2"/>
    <dgm:cxn modelId="{0320D9B6-4F24-4646-9C35-A0BB073068A0}" srcId="{D6A048E2-9176-41D5-8C24-35447D6DD795}" destId="{1187FCEC-8263-4F7E-91E7-18756D353D15}" srcOrd="0" destOrd="0" parTransId="{534A56EA-ADCB-4491-851C-D92D2BC26D30}" sibTransId="{D4A0E429-2422-4BAB-BFE6-3FB4D856FD53}"/>
    <dgm:cxn modelId="{C48C96D9-C094-41A6-977D-17998154A512}" srcId="{AE2CE310-39CA-431A-AD68-C0AC70273633}" destId="{221A14F5-569F-4A85-875C-79A163E467F6}" srcOrd="2" destOrd="0" parTransId="{3F08B182-423F-4227-AA4F-E80F836D9C47}" sibTransId="{2878BE3E-C09F-4CAC-8D03-42D48E4273F6}"/>
    <dgm:cxn modelId="{6E65A4DA-5009-46D9-9296-3500A9F30440}" srcId="{1187FCEC-8263-4F7E-91E7-18756D353D15}" destId="{67F7348E-0B38-44A2-9081-AC6EF8EA164D}" srcOrd="0" destOrd="0" parTransId="{434BDF92-93D8-4468-9326-DAC68E76A35E}" sibTransId="{FEAB64B6-72EB-4BB3-BDE4-988F33E62F54}"/>
    <dgm:cxn modelId="{754FC1E4-EED3-4957-991A-2E25142F6D6D}" type="presOf" srcId="{1187FCEC-8263-4F7E-91E7-18756D353D15}" destId="{8457EF1F-090F-4E7B-B9F8-F6CDB4F4C626}" srcOrd="0" destOrd="0" presId="urn:microsoft.com/office/officeart/2005/8/layout/vList2"/>
    <dgm:cxn modelId="{12D30AEF-B662-457B-8BC5-D7E20A575425}" type="presOf" srcId="{35F3C31D-CEEC-498E-89FC-D6A335438F25}" destId="{4BE939B1-C3C7-4F5E-8CB7-5E0EE300682A}" srcOrd="0" destOrd="2" presId="urn:microsoft.com/office/officeart/2005/8/layout/vList2"/>
    <dgm:cxn modelId="{A63718F9-6B35-4770-BD84-7469A7629BEB}" type="presOf" srcId="{67F7348E-0B38-44A2-9081-AC6EF8EA164D}" destId="{4BE939B1-C3C7-4F5E-8CB7-5E0EE300682A}" srcOrd="0" destOrd="0" presId="urn:microsoft.com/office/officeart/2005/8/layout/vList2"/>
    <dgm:cxn modelId="{EFABD8F2-B79C-48A8-B692-DFC5D9A616C6}" type="presParOf" srcId="{374EB197-E0D7-4DE3-994E-FD0455A27B1F}" destId="{8457EF1F-090F-4E7B-B9F8-F6CDB4F4C626}" srcOrd="0" destOrd="0" presId="urn:microsoft.com/office/officeart/2005/8/layout/vList2"/>
    <dgm:cxn modelId="{53232CF2-E172-429D-8B9D-2281B85B8D78}" type="presParOf" srcId="{374EB197-E0D7-4DE3-994E-FD0455A27B1F}" destId="{4BE939B1-C3C7-4F5E-8CB7-5E0EE300682A}" srcOrd="1" destOrd="0" presId="urn:microsoft.com/office/officeart/2005/8/layout/vList2"/>
    <dgm:cxn modelId="{9F6FFBB2-780E-4AC4-85A4-460E3506AB5C}" type="presParOf" srcId="{374EB197-E0D7-4DE3-994E-FD0455A27B1F}" destId="{E31ECE40-DFB8-4CF7-A8ED-C3A7A33051C4}" srcOrd="2" destOrd="0" presId="urn:microsoft.com/office/officeart/2005/8/layout/vList2"/>
    <dgm:cxn modelId="{6C71FAA6-DE00-4D4C-A8BD-BE7746603166}" type="presParOf" srcId="{374EB197-E0D7-4DE3-994E-FD0455A27B1F}" destId="{56275419-70FD-4C33-94FA-449043047BD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2EA4F8-B83E-4C81-9081-D310AC4730F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931DF42F-F237-4374-B060-0299F64E5300}">
      <dgm:prSet phldrT="[Text]"/>
      <dgm:spPr/>
      <dgm:t>
        <a:bodyPr/>
        <a:lstStyle/>
        <a:p>
          <a:r>
            <a:rPr lang="en-CA" dirty="0"/>
            <a:t>1.  Enhance existing supports and services for men with a history of conflict with the law, addictions and/or mental health.</a:t>
          </a:r>
        </a:p>
      </dgm:t>
    </dgm:pt>
    <dgm:pt modelId="{A8C7B37F-513C-4EAB-A309-032C6B47759E}" type="parTrans" cxnId="{249AAE42-82A7-46FB-A20E-F6DE29B23F66}">
      <dgm:prSet/>
      <dgm:spPr/>
      <dgm:t>
        <a:bodyPr/>
        <a:lstStyle/>
        <a:p>
          <a:endParaRPr lang="en-CA"/>
        </a:p>
      </dgm:t>
    </dgm:pt>
    <dgm:pt modelId="{4D0DC3B9-06E1-4F69-AB8D-5B06EB29EF08}" type="sibTrans" cxnId="{249AAE42-82A7-46FB-A20E-F6DE29B23F66}">
      <dgm:prSet/>
      <dgm:spPr/>
      <dgm:t>
        <a:bodyPr/>
        <a:lstStyle/>
        <a:p>
          <a:endParaRPr lang="en-CA"/>
        </a:p>
      </dgm:t>
    </dgm:pt>
    <dgm:pt modelId="{EC3B99AD-FAC7-4D59-AE44-5FC9DC2D38EE}">
      <dgm:prSet phldrT="[Text]"/>
      <dgm:spPr/>
      <dgm:t>
        <a:bodyPr/>
        <a:lstStyle/>
        <a:p>
          <a:r>
            <a:rPr lang="en-CA" dirty="0"/>
            <a:t>2. Develop our niche and expertise to fill the gap in serving men requiring complex medical, geriatric, neurobehavioural and/or palliative care.</a:t>
          </a:r>
        </a:p>
      </dgm:t>
    </dgm:pt>
    <dgm:pt modelId="{670AE3C2-28A1-4947-9214-F91D91F371A7}" type="parTrans" cxnId="{EEAF17D2-0416-40DA-BFEA-9BC04F2D6835}">
      <dgm:prSet/>
      <dgm:spPr/>
      <dgm:t>
        <a:bodyPr/>
        <a:lstStyle/>
        <a:p>
          <a:endParaRPr lang="en-CA"/>
        </a:p>
      </dgm:t>
    </dgm:pt>
    <dgm:pt modelId="{0E80959C-7F42-48C3-A1B8-3A7CE42E27DF}" type="sibTrans" cxnId="{EEAF17D2-0416-40DA-BFEA-9BC04F2D6835}">
      <dgm:prSet/>
      <dgm:spPr/>
      <dgm:t>
        <a:bodyPr/>
        <a:lstStyle/>
        <a:p>
          <a:endParaRPr lang="en-CA"/>
        </a:p>
      </dgm:t>
    </dgm:pt>
    <dgm:pt modelId="{65F6D105-B990-4AB4-9471-0A21AC42FC00}">
      <dgm:prSet phldrT="[Text]"/>
      <dgm:spPr/>
      <dgm:t>
        <a:bodyPr/>
        <a:lstStyle/>
        <a:p>
          <a:r>
            <a:rPr lang="en-CA" dirty="0"/>
            <a:t>3. Attract and retain top talent to support the provision of excellence in client-centred care.</a:t>
          </a:r>
        </a:p>
      </dgm:t>
    </dgm:pt>
    <dgm:pt modelId="{3802E08D-CD4A-4B12-8830-BC10BC70080C}" type="parTrans" cxnId="{E0B4324D-2B49-4773-9646-0FD89C743892}">
      <dgm:prSet/>
      <dgm:spPr/>
      <dgm:t>
        <a:bodyPr/>
        <a:lstStyle/>
        <a:p>
          <a:endParaRPr lang="en-CA"/>
        </a:p>
      </dgm:t>
    </dgm:pt>
    <dgm:pt modelId="{926C3CBB-5F4B-41A4-9B87-E9F984F23F36}" type="sibTrans" cxnId="{E0B4324D-2B49-4773-9646-0FD89C743892}">
      <dgm:prSet/>
      <dgm:spPr/>
      <dgm:t>
        <a:bodyPr/>
        <a:lstStyle/>
        <a:p>
          <a:endParaRPr lang="en-CA"/>
        </a:p>
      </dgm:t>
    </dgm:pt>
    <dgm:pt modelId="{92A38FA5-71DB-4751-8D33-206CD3D71F86}">
      <dgm:prSet phldrT="[Text]"/>
      <dgm:spPr/>
      <dgm:t>
        <a:bodyPr/>
        <a:lstStyle/>
        <a:p>
          <a:r>
            <a:rPr lang="en-US" b="0" dirty="0"/>
            <a:t>4. Operationalize the three- year fundraising, brand awareness and operational efficiency strategy.</a:t>
          </a:r>
          <a:endParaRPr lang="en-CA" b="0" dirty="0"/>
        </a:p>
      </dgm:t>
    </dgm:pt>
    <dgm:pt modelId="{A5D66592-F5AA-436B-910C-FFBE53A417DB}" type="parTrans" cxnId="{537ED4D9-01E6-4BAF-8F53-4E7E4A0E1F92}">
      <dgm:prSet/>
      <dgm:spPr/>
      <dgm:t>
        <a:bodyPr/>
        <a:lstStyle/>
        <a:p>
          <a:endParaRPr lang="en-CA"/>
        </a:p>
      </dgm:t>
    </dgm:pt>
    <dgm:pt modelId="{398C0ADD-AD70-4698-A507-2D4CA816B4BA}" type="sibTrans" cxnId="{537ED4D9-01E6-4BAF-8F53-4E7E4A0E1F92}">
      <dgm:prSet/>
      <dgm:spPr/>
      <dgm:t>
        <a:bodyPr/>
        <a:lstStyle/>
        <a:p>
          <a:endParaRPr lang="en-CA"/>
        </a:p>
      </dgm:t>
    </dgm:pt>
    <dgm:pt modelId="{F9A658F8-FE86-438C-91B7-F003917208A2}">
      <dgm:prSet phldrT="[Text]"/>
      <dgm:spPr/>
      <dgm:t>
        <a:bodyPr/>
        <a:lstStyle/>
        <a:p>
          <a:r>
            <a:rPr lang="en-CA" dirty="0"/>
            <a:t>5. Demonstrate accountability, transparency and effective stewardship by way of accreditation certification.</a:t>
          </a:r>
        </a:p>
      </dgm:t>
    </dgm:pt>
    <dgm:pt modelId="{F8B933B8-2F5D-483F-A2CC-17E3F9AC839A}" type="parTrans" cxnId="{392707F9-1B8E-4301-9EF4-7FACFEAC5506}">
      <dgm:prSet/>
      <dgm:spPr/>
      <dgm:t>
        <a:bodyPr/>
        <a:lstStyle/>
        <a:p>
          <a:endParaRPr lang="en-CA"/>
        </a:p>
      </dgm:t>
    </dgm:pt>
    <dgm:pt modelId="{4A8CB4BF-66EE-47CF-B4FB-6726EABF9A10}" type="sibTrans" cxnId="{392707F9-1B8E-4301-9EF4-7FACFEAC5506}">
      <dgm:prSet/>
      <dgm:spPr/>
      <dgm:t>
        <a:bodyPr/>
        <a:lstStyle/>
        <a:p>
          <a:endParaRPr lang="en-CA"/>
        </a:p>
      </dgm:t>
    </dgm:pt>
    <dgm:pt modelId="{DECD2092-3F7D-42F0-ABD4-7FA0DA4DA568}" type="pres">
      <dgm:prSet presAssocID="{C62EA4F8-B83E-4C81-9081-D310AC4730F9}" presName="diagram" presStyleCnt="0">
        <dgm:presLayoutVars>
          <dgm:dir/>
          <dgm:resizeHandles val="exact"/>
        </dgm:presLayoutVars>
      </dgm:prSet>
      <dgm:spPr/>
    </dgm:pt>
    <dgm:pt modelId="{E59B2FC8-F7DB-44C9-BFBA-E1EEB9950A75}" type="pres">
      <dgm:prSet presAssocID="{931DF42F-F237-4374-B060-0299F64E5300}" presName="node" presStyleLbl="node1" presStyleIdx="0" presStyleCnt="5">
        <dgm:presLayoutVars>
          <dgm:bulletEnabled val="1"/>
        </dgm:presLayoutVars>
      </dgm:prSet>
      <dgm:spPr/>
    </dgm:pt>
    <dgm:pt modelId="{D936A407-C088-4BE8-8EC8-90E41CEC9D9E}" type="pres">
      <dgm:prSet presAssocID="{4D0DC3B9-06E1-4F69-AB8D-5B06EB29EF08}" presName="sibTrans" presStyleCnt="0"/>
      <dgm:spPr/>
    </dgm:pt>
    <dgm:pt modelId="{70A39E25-C6B9-4CA4-9A3A-AC59D33153CC}" type="pres">
      <dgm:prSet presAssocID="{EC3B99AD-FAC7-4D59-AE44-5FC9DC2D38EE}" presName="node" presStyleLbl="node1" presStyleIdx="1" presStyleCnt="5">
        <dgm:presLayoutVars>
          <dgm:bulletEnabled val="1"/>
        </dgm:presLayoutVars>
      </dgm:prSet>
      <dgm:spPr/>
    </dgm:pt>
    <dgm:pt modelId="{3CA4981F-D474-49A6-8BA8-71FCAB71DDFB}" type="pres">
      <dgm:prSet presAssocID="{0E80959C-7F42-48C3-A1B8-3A7CE42E27DF}" presName="sibTrans" presStyleCnt="0"/>
      <dgm:spPr/>
    </dgm:pt>
    <dgm:pt modelId="{B153E976-3BE8-4E23-9F5A-AC9B349F52BA}" type="pres">
      <dgm:prSet presAssocID="{65F6D105-B990-4AB4-9471-0A21AC42FC00}" presName="node" presStyleLbl="node1" presStyleIdx="2" presStyleCnt="5">
        <dgm:presLayoutVars>
          <dgm:bulletEnabled val="1"/>
        </dgm:presLayoutVars>
      </dgm:prSet>
      <dgm:spPr/>
    </dgm:pt>
    <dgm:pt modelId="{A3E5630F-D518-489F-B00C-D47B46ADAA10}" type="pres">
      <dgm:prSet presAssocID="{926C3CBB-5F4B-41A4-9B87-E9F984F23F36}" presName="sibTrans" presStyleCnt="0"/>
      <dgm:spPr/>
    </dgm:pt>
    <dgm:pt modelId="{568B017D-F236-4D6E-AC54-B394A4691B0C}" type="pres">
      <dgm:prSet presAssocID="{92A38FA5-71DB-4751-8D33-206CD3D71F86}" presName="node" presStyleLbl="node1" presStyleIdx="3" presStyleCnt="5">
        <dgm:presLayoutVars>
          <dgm:bulletEnabled val="1"/>
        </dgm:presLayoutVars>
      </dgm:prSet>
      <dgm:spPr/>
    </dgm:pt>
    <dgm:pt modelId="{3C4043AA-5C5A-4BEC-BDA3-5517B2C76641}" type="pres">
      <dgm:prSet presAssocID="{398C0ADD-AD70-4698-A507-2D4CA816B4BA}" presName="sibTrans" presStyleCnt="0"/>
      <dgm:spPr/>
    </dgm:pt>
    <dgm:pt modelId="{846A3906-12CF-4A8E-8AD0-B67E62BEE6CF}" type="pres">
      <dgm:prSet presAssocID="{F9A658F8-FE86-438C-91B7-F003917208A2}" presName="node" presStyleLbl="node1" presStyleIdx="4" presStyleCnt="5">
        <dgm:presLayoutVars>
          <dgm:bulletEnabled val="1"/>
        </dgm:presLayoutVars>
      </dgm:prSet>
      <dgm:spPr/>
    </dgm:pt>
  </dgm:ptLst>
  <dgm:cxnLst>
    <dgm:cxn modelId="{800D5E1C-E771-48E6-B776-9E0FC7C97FB1}" type="presOf" srcId="{EC3B99AD-FAC7-4D59-AE44-5FC9DC2D38EE}" destId="{70A39E25-C6B9-4CA4-9A3A-AC59D33153CC}" srcOrd="0" destOrd="0" presId="urn:microsoft.com/office/officeart/2005/8/layout/default"/>
    <dgm:cxn modelId="{427DC825-C105-4AA6-B37E-746CB1F2D12D}" type="presOf" srcId="{931DF42F-F237-4374-B060-0299F64E5300}" destId="{E59B2FC8-F7DB-44C9-BFBA-E1EEB9950A75}" srcOrd="0" destOrd="0" presId="urn:microsoft.com/office/officeart/2005/8/layout/default"/>
    <dgm:cxn modelId="{249AAE42-82A7-46FB-A20E-F6DE29B23F66}" srcId="{C62EA4F8-B83E-4C81-9081-D310AC4730F9}" destId="{931DF42F-F237-4374-B060-0299F64E5300}" srcOrd="0" destOrd="0" parTransId="{A8C7B37F-513C-4EAB-A309-032C6B47759E}" sibTransId="{4D0DC3B9-06E1-4F69-AB8D-5B06EB29EF08}"/>
    <dgm:cxn modelId="{E0B4324D-2B49-4773-9646-0FD89C743892}" srcId="{C62EA4F8-B83E-4C81-9081-D310AC4730F9}" destId="{65F6D105-B990-4AB4-9471-0A21AC42FC00}" srcOrd="2" destOrd="0" parTransId="{3802E08D-CD4A-4B12-8830-BC10BC70080C}" sibTransId="{926C3CBB-5F4B-41A4-9B87-E9F984F23F36}"/>
    <dgm:cxn modelId="{81B30FAC-823B-4888-A171-1ECC9E6E727E}" type="presOf" srcId="{F9A658F8-FE86-438C-91B7-F003917208A2}" destId="{846A3906-12CF-4A8E-8AD0-B67E62BEE6CF}" srcOrd="0" destOrd="0" presId="urn:microsoft.com/office/officeart/2005/8/layout/default"/>
    <dgm:cxn modelId="{FFFBC1BF-83AA-4574-9EDB-0413F589ECB7}" type="presOf" srcId="{65F6D105-B990-4AB4-9471-0A21AC42FC00}" destId="{B153E976-3BE8-4E23-9F5A-AC9B349F52BA}" srcOrd="0" destOrd="0" presId="urn:microsoft.com/office/officeart/2005/8/layout/default"/>
    <dgm:cxn modelId="{9E825FC8-7293-442B-8443-216E9FCF46B3}" type="presOf" srcId="{92A38FA5-71DB-4751-8D33-206CD3D71F86}" destId="{568B017D-F236-4D6E-AC54-B394A4691B0C}" srcOrd="0" destOrd="0" presId="urn:microsoft.com/office/officeart/2005/8/layout/default"/>
    <dgm:cxn modelId="{EEAF17D2-0416-40DA-BFEA-9BC04F2D6835}" srcId="{C62EA4F8-B83E-4C81-9081-D310AC4730F9}" destId="{EC3B99AD-FAC7-4D59-AE44-5FC9DC2D38EE}" srcOrd="1" destOrd="0" parTransId="{670AE3C2-28A1-4947-9214-F91D91F371A7}" sibTransId="{0E80959C-7F42-48C3-A1B8-3A7CE42E27DF}"/>
    <dgm:cxn modelId="{537ED4D9-01E6-4BAF-8F53-4E7E4A0E1F92}" srcId="{C62EA4F8-B83E-4C81-9081-D310AC4730F9}" destId="{92A38FA5-71DB-4751-8D33-206CD3D71F86}" srcOrd="3" destOrd="0" parTransId="{A5D66592-F5AA-436B-910C-FFBE53A417DB}" sibTransId="{398C0ADD-AD70-4698-A507-2D4CA816B4BA}"/>
    <dgm:cxn modelId="{392707F9-1B8E-4301-9EF4-7FACFEAC5506}" srcId="{C62EA4F8-B83E-4C81-9081-D310AC4730F9}" destId="{F9A658F8-FE86-438C-91B7-F003917208A2}" srcOrd="4" destOrd="0" parTransId="{F8B933B8-2F5D-483F-A2CC-17E3F9AC839A}" sibTransId="{4A8CB4BF-66EE-47CF-B4FB-6726EABF9A10}"/>
    <dgm:cxn modelId="{37802BFF-F8FF-4FBA-94A3-3CB474B5D5AB}" type="presOf" srcId="{C62EA4F8-B83E-4C81-9081-D310AC4730F9}" destId="{DECD2092-3F7D-42F0-ABD4-7FA0DA4DA568}" srcOrd="0" destOrd="0" presId="urn:microsoft.com/office/officeart/2005/8/layout/default"/>
    <dgm:cxn modelId="{6C4CAB07-1129-46F1-A9B4-ABC301101A97}" type="presParOf" srcId="{DECD2092-3F7D-42F0-ABD4-7FA0DA4DA568}" destId="{E59B2FC8-F7DB-44C9-BFBA-E1EEB9950A75}" srcOrd="0" destOrd="0" presId="urn:microsoft.com/office/officeart/2005/8/layout/default"/>
    <dgm:cxn modelId="{6FC14C23-CEB2-486B-AA9C-8769AEFF68B0}" type="presParOf" srcId="{DECD2092-3F7D-42F0-ABD4-7FA0DA4DA568}" destId="{D936A407-C088-4BE8-8EC8-90E41CEC9D9E}" srcOrd="1" destOrd="0" presId="urn:microsoft.com/office/officeart/2005/8/layout/default"/>
    <dgm:cxn modelId="{2F939E39-6605-4BC8-B260-25E026FF62BA}" type="presParOf" srcId="{DECD2092-3F7D-42F0-ABD4-7FA0DA4DA568}" destId="{70A39E25-C6B9-4CA4-9A3A-AC59D33153CC}" srcOrd="2" destOrd="0" presId="urn:microsoft.com/office/officeart/2005/8/layout/default"/>
    <dgm:cxn modelId="{E1F350FD-AB3E-4BC3-A6CA-35BB7A7AA4B4}" type="presParOf" srcId="{DECD2092-3F7D-42F0-ABD4-7FA0DA4DA568}" destId="{3CA4981F-D474-49A6-8BA8-71FCAB71DDFB}" srcOrd="3" destOrd="0" presId="urn:microsoft.com/office/officeart/2005/8/layout/default"/>
    <dgm:cxn modelId="{FEE3B348-C33A-495B-BECF-91ADDFE7F6DC}" type="presParOf" srcId="{DECD2092-3F7D-42F0-ABD4-7FA0DA4DA568}" destId="{B153E976-3BE8-4E23-9F5A-AC9B349F52BA}" srcOrd="4" destOrd="0" presId="urn:microsoft.com/office/officeart/2005/8/layout/default"/>
    <dgm:cxn modelId="{CD61378C-9AD9-4AE8-B5E2-24F3208AA7A0}" type="presParOf" srcId="{DECD2092-3F7D-42F0-ABD4-7FA0DA4DA568}" destId="{A3E5630F-D518-489F-B00C-D47B46ADAA10}" srcOrd="5" destOrd="0" presId="urn:microsoft.com/office/officeart/2005/8/layout/default"/>
    <dgm:cxn modelId="{C104A90D-FE5C-4358-9BE4-CC62C357625F}" type="presParOf" srcId="{DECD2092-3F7D-42F0-ABD4-7FA0DA4DA568}" destId="{568B017D-F236-4D6E-AC54-B394A4691B0C}" srcOrd="6" destOrd="0" presId="urn:microsoft.com/office/officeart/2005/8/layout/default"/>
    <dgm:cxn modelId="{285A4933-46C3-4C6E-A1D2-0AE0CCCD5203}" type="presParOf" srcId="{DECD2092-3F7D-42F0-ABD4-7FA0DA4DA568}" destId="{3C4043AA-5C5A-4BEC-BDA3-5517B2C76641}" srcOrd="7" destOrd="0" presId="urn:microsoft.com/office/officeart/2005/8/layout/default"/>
    <dgm:cxn modelId="{2DABEDA5-56BF-4245-BF50-946AE5FDD5B6}" type="presParOf" srcId="{DECD2092-3F7D-42F0-ABD4-7FA0DA4DA568}" destId="{846A3906-12CF-4A8E-8AD0-B67E62BEE6C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75D722-BC36-4C87-B939-411131B1EB53}"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CA"/>
        </a:p>
      </dgm:t>
    </dgm:pt>
    <dgm:pt modelId="{CFF20D5A-0DAE-4799-B5B3-7ACAABB74ED8}">
      <dgm:prSet phldrT="[Text]" custT="1"/>
      <dgm:spPr>
        <a:ln>
          <a:solidFill>
            <a:schemeClr val="accent6"/>
          </a:solidFill>
        </a:ln>
      </dgm:spPr>
      <dgm:t>
        <a:bodyPr/>
        <a:lstStyle/>
        <a:p>
          <a:r>
            <a:rPr lang="en-CA" sz="2400" dirty="0"/>
            <a:t>Governance &amp; Nominating</a:t>
          </a:r>
        </a:p>
      </dgm:t>
    </dgm:pt>
    <dgm:pt modelId="{686D9010-A62A-4B13-9CC1-ED6471374942}" type="parTrans" cxnId="{EA411BCA-A677-4DDB-97FD-63056669F427}">
      <dgm:prSet/>
      <dgm:spPr/>
      <dgm:t>
        <a:bodyPr/>
        <a:lstStyle/>
        <a:p>
          <a:endParaRPr lang="en-CA"/>
        </a:p>
      </dgm:t>
    </dgm:pt>
    <dgm:pt modelId="{934AC2A0-63C0-475D-97DB-6FBD9EAD080E}" type="sibTrans" cxnId="{EA411BCA-A677-4DDB-97FD-63056669F427}">
      <dgm:prSet/>
      <dgm:spPr/>
      <dgm:t>
        <a:bodyPr/>
        <a:lstStyle/>
        <a:p>
          <a:endParaRPr lang="en-CA"/>
        </a:p>
      </dgm:t>
    </dgm:pt>
    <dgm:pt modelId="{DFB71952-A1C5-4F58-8716-E339C23FA92A}">
      <dgm:prSet phldrT="[Text]" custT="1"/>
      <dgm:spPr>
        <a:solidFill>
          <a:schemeClr val="accent3">
            <a:alpha val="90000"/>
          </a:schemeClr>
        </a:solidFill>
      </dgm:spPr>
      <dgm:t>
        <a:bodyPr/>
        <a:lstStyle/>
        <a:p>
          <a:r>
            <a:rPr lang="en-CA" sz="1400" dirty="0"/>
            <a:t>Diane Doherty (Chair)</a:t>
          </a:r>
        </a:p>
      </dgm:t>
    </dgm:pt>
    <dgm:pt modelId="{3014A75D-3F6C-448E-8C50-60AD052B081F}" type="parTrans" cxnId="{6A85CAE0-4139-44E9-8F2C-B31BCAC928E4}">
      <dgm:prSet/>
      <dgm:spPr/>
      <dgm:t>
        <a:bodyPr/>
        <a:lstStyle/>
        <a:p>
          <a:endParaRPr lang="en-CA"/>
        </a:p>
      </dgm:t>
    </dgm:pt>
    <dgm:pt modelId="{5DD3ABB9-B49A-4F6E-BB71-331ABBD60790}" type="sibTrans" cxnId="{6A85CAE0-4139-44E9-8F2C-B31BCAC928E4}">
      <dgm:prSet/>
      <dgm:spPr/>
      <dgm:t>
        <a:bodyPr/>
        <a:lstStyle/>
        <a:p>
          <a:endParaRPr lang="en-CA"/>
        </a:p>
      </dgm:t>
    </dgm:pt>
    <dgm:pt modelId="{F1213398-44C2-4AA5-8040-7C9DDD5210A3}">
      <dgm:prSet phldrT="[Text]" custT="1"/>
      <dgm:spPr>
        <a:solidFill>
          <a:schemeClr val="accent3">
            <a:alpha val="90000"/>
          </a:schemeClr>
        </a:solidFill>
      </dgm:spPr>
      <dgm:t>
        <a:bodyPr/>
        <a:lstStyle/>
        <a:p>
          <a:r>
            <a:rPr lang="en-CA" sz="1400" dirty="0"/>
            <a:t>Irfan Hassan (Chair)</a:t>
          </a:r>
        </a:p>
      </dgm:t>
    </dgm:pt>
    <dgm:pt modelId="{5C0BCC3C-B8CF-42AE-B370-C75656D94138}" type="parTrans" cxnId="{6179BC2D-F870-431F-BEF9-2157D929B757}">
      <dgm:prSet/>
      <dgm:spPr/>
      <dgm:t>
        <a:bodyPr/>
        <a:lstStyle/>
        <a:p>
          <a:endParaRPr lang="en-CA"/>
        </a:p>
      </dgm:t>
    </dgm:pt>
    <dgm:pt modelId="{09A850AD-0D16-40A5-99CC-4433D864718E}" type="sibTrans" cxnId="{6179BC2D-F870-431F-BEF9-2157D929B757}">
      <dgm:prSet/>
      <dgm:spPr/>
      <dgm:t>
        <a:bodyPr/>
        <a:lstStyle/>
        <a:p>
          <a:endParaRPr lang="en-CA"/>
        </a:p>
      </dgm:t>
    </dgm:pt>
    <dgm:pt modelId="{663C3350-3FBD-4F32-A8E1-F836ECE93A29}">
      <dgm:prSet phldrT="[Text]" custT="1"/>
      <dgm:spPr>
        <a:ln>
          <a:solidFill>
            <a:schemeClr val="accent6"/>
          </a:solidFill>
        </a:ln>
      </dgm:spPr>
      <dgm:t>
        <a:bodyPr/>
        <a:lstStyle/>
        <a:p>
          <a:r>
            <a:rPr lang="en-CA" sz="2400" dirty="0"/>
            <a:t>Accreditation</a:t>
          </a:r>
        </a:p>
      </dgm:t>
    </dgm:pt>
    <dgm:pt modelId="{AC1D32D0-EA97-436C-8F58-83A03B0E0F57}" type="parTrans" cxnId="{0C4ABAA8-39EA-4CC0-ABE5-3AC8370267E2}">
      <dgm:prSet/>
      <dgm:spPr/>
      <dgm:t>
        <a:bodyPr/>
        <a:lstStyle/>
        <a:p>
          <a:endParaRPr lang="en-CA"/>
        </a:p>
      </dgm:t>
    </dgm:pt>
    <dgm:pt modelId="{546EFC0B-D87D-4895-B187-7EE4FCD2A816}" type="sibTrans" cxnId="{0C4ABAA8-39EA-4CC0-ABE5-3AC8370267E2}">
      <dgm:prSet/>
      <dgm:spPr/>
      <dgm:t>
        <a:bodyPr/>
        <a:lstStyle/>
        <a:p>
          <a:endParaRPr lang="en-CA"/>
        </a:p>
      </dgm:t>
    </dgm:pt>
    <dgm:pt modelId="{F69417DE-0B3B-4A24-B2FD-61A9A2D845B1}">
      <dgm:prSet phldrT="[Text]" custT="1"/>
      <dgm:spPr>
        <a:solidFill>
          <a:schemeClr val="accent3">
            <a:alpha val="90000"/>
          </a:schemeClr>
        </a:solidFill>
      </dgm:spPr>
      <dgm:t>
        <a:bodyPr/>
        <a:lstStyle/>
        <a:p>
          <a:r>
            <a:rPr lang="en-CA" sz="1400" dirty="0"/>
            <a:t>Shane Guadeloupe (Chair)</a:t>
          </a:r>
        </a:p>
      </dgm:t>
    </dgm:pt>
    <dgm:pt modelId="{7F7ACDB2-B922-456A-BB75-A718FF584E1A}" type="parTrans" cxnId="{F45F7D21-49DE-4C0A-A0C4-33AA52C1499B}">
      <dgm:prSet/>
      <dgm:spPr/>
      <dgm:t>
        <a:bodyPr/>
        <a:lstStyle/>
        <a:p>
          <a:endParaRPr lang="en-CA"/>
        </a:p>
      </dgm:t>
    </dgm:pt>
    <dgm:pt modelId="{E11CC216-A79C-45CE-9969-8184EC3B653E}" type="sibTrans" cxnId="{F45F7D21-49DE-4C0A-A0C4-33AA52C1499B}">
      <dgm:prSet/>
      <dgm:spPr/>
      <dgm:t>
        <a:bodyPr/>
        <a:lstStyle/>
        <a:p>
          <a:endParaRPr lang="en-CA"/>
        </a:p>
      </dgm:t>
    </dgm:pt>
    <dgm:pt modelId="{BD9FF0CE-9323-4A8C-B01A-61E8AFE99AEF}">
      <dgm:prSet phldrT="[Text]" custT="1"/>
      <dgm:spPr>
        <a:ln>
          <a:solidFill>
            <a:schemeClr val="accent6"/>
          </a:solidFill>
        </a:ln>
      </dgm:spPr>
      <dgm:t>
        <a:bodyPr/>
        <a:lstStyle/>
        <a:p>
          <a:r>
            <a:rPr lang="en-CA" sz="2400" dirty="0"/>
            <a:t>Fund Development</a:t>
          </a:r>
        </a:p>
      </dgm:t>
    </dgm:pt>
    <dgm:pt modelId="{B0072D83-46A7-495D-8815-367BDD57491D}" type="parTrans" cxnId="{C28CDC25-5E98-4A1B-A75A-B7E2F956233B}">
      <dgm:prSet/>
      <dgm:spPr/>
      <dgm:t>
        <a:bodyPr/>
        <a:lstStyle/>
        <a:p>
          <a:endParaRPr lang="en-CA"/>
        </a:p>
      </dgm:t>
    </dgm:pt>
    <dgm:pt modelId="{6822192B-3E67-416E-B65D-4A06DA32E6FE}" type="sibTrans" cxnId="{C28CDC25-5E98-4A1B-A75A-B7E2F956233B}">
      <dgm:prSet/>
      <dgm:spPr/>
      <dgm:t>
        <a:bodyPr/>
        <a:lstStyle/>
        <a:p>
          <a:endParaRPr lang="en-CA"/>
        </a:p>
      </dgm:t>
    </dgm:pt>
    <dgm:pt modelId="{B9BF4C7F-E0D9-4C27-86E3-0B08886AE98B}">
      <dgm:prSet phldrT="[Text]" custT="1"/>
      <dgm:spPr>
        <a:solidFill>
          <a:schemeClr val="accent3">
            <a:alpha val="90000"/>
          </a:schemeClr>
        </a:solidFill>
      </dgm:spPr>
      <dgm:t>
        <a:bodyPr/>
        <a:lstStyle/>
        <a:p>
          <a:r>
            <a:rPr lang="en-CA" sz="1400" dirty="0"/>
            <a:t>Shane Guadeloupe (Chair)</a:t>
          </a:r>
        </a:p>
      </dgm:t>
    </dgm:pt>
    <dgm:pt modelId="{F7C2E3A5-239B-432C-AE16-419487FF91AD}" type="parTrans" cxnId="{6B21F3BC-67FB-4291-8269-31EB4B65B9F9}">
      <dgm:prSet/>
      <dgm:spPr/>
      <dgm:t>
        <a:bodyPr/>
        <a:lstStyle/>
        <a:p>
          <a:endParaRPr lang="en-CA"/>
        </a:p>
      </dgm:t>
    </dgm:pt>
    <dgm:pt modelId="{A77A1385-0F62-411E-9343-00D8FBCE1440}" type="sibTrans" cxnId="{6B21F3BC-67FB-4291-8269-31EB4B65B9F9}">
      <dgm:prSet/>
      <dgm:spPr/>
      <dgm:t>
        <a:bodyPr/>
        <a:lstStyle/>
        <a:p>
          <a:endParaRPr lang="en-CA"/>
        </a:p>
      </dgm:t>
    </dgm:pt>
    <dgm:pt modelId="{AEAA3F31-E33A-461D-87E7-6C97F1493CB0}">
      <dgm:prSet custT="1"/>
      <dgm:spPr>
        <a:solidFill>
          <a:schemeClr val="accent3">
            <a:alpha val="90000"/>
          </a:schemeClr>
        </a:solidFill>
      </dgm:spPr>
      <dgm:t>
        <a:bodyPr/>
        <a:lstStyle/>
        <a:p>
          <a:r>
            <a:rPr lang="en-CA" sz="1400" dirty="0"/>
            <a:t>Rizwan Hassan</a:t>
          </a:r>
        </a:p>
      </dgm:t>
    </dgm:pt>
    <dgm:pt modelId="{35A78CAB-90D4-4DC9-B949-9E134BA7A80A}" type="parTrans" cxnId="{CA8636C7-27DD-4F9D-9926-AFD56829A8BE}">
      <dgm:prSet/>
      <dgm:spPr/>
      <dgm:t>
        <a:bodyPr/>
        <a:lstStyle/>
        <a:p>
          <a:endParaRPr lang="en-CA"/>
        </a:p>
      </dgm:t>
    </dgm:pt>
    <dgm:pt modelId="{DD7E373D-7EB9-4800-AB99-0EC652789642}" type="sibTrans" cxnId="{CA8636C7-27DD-4F9D-9926-AFD56829A8BE}">
      <dgm:prSet/>
      <dgm:spPr/>
      <dgm:t>
        <a:bodyPr/>
        <a:lstStyle/>
        <a:p>
          <a:endParaRPr lang="en-CA"/>
        </a:p>
      </dgm:t>
    </dgm:pt>
    <dgm:pt modelId="{DEA40D64-012B-4FED-9A08-A9EE8301BE88}">
      <dgm:prSet custT="1"/>
      <dgm:spPr>
        <a:solidFill>
          <a:schemeClr val="accent3">
            <a:alpha val="90000"/>
          </a:schemeClr>
        </a:solidFill>
      </dgm:spPr>
      <dgm:t>
        <a:bodyPr/>
        <a:lstStyle/>
        <a:p>
          <a:r>
            <a:rPr lang="en-CA" sz="1400" dirty="0"/>
            <a:t>Irfan Hassan</a:t>
          </a:r>
        </a:p>
      </dgm:t>
    </dgm:pt>
    <dgm:pt modelId="{C6C5AC66-6AAC-492F-9807-460E0FB3F920}" type="parTrans" cxnId="{1B3EFAB9-2E89-4537-87C9-150C036008B4}">
      <dgm:prSet/>
      <dgm:spPr/>
      <dgm:t>
        <a:bodyPr/>
        <a:lstStyle/>
        <a:p>
          <a:endParaRPr lang="en-CA"/>
        </a:p>
      </dgm:t>
    </dgm:pt>
    <dgm:pt modelId="{2BEBB654-A8AC-4B6A-9505-9BC974991105}" type="sibTrans" cxnId="{1B3EFAB9-2E89-4537-87C9-150C036008B4}">
      <dgm:prSet/>
      <dgm:spPr/>
      <dgm:t>
        <a:bodyPr/>
        <a:lstStyle/>
        <a:p>
          <a:endParaRPr lang="en-CA"/>
        </a:p>
      </dgm:t>
    </dgm:pt>
    <dgm:pt modelId="{3A8E824D-DF1B-4B97-A285-E69A35363262}">
      <dgm:prSet custT="1"/>
      <dgm:spPr>
        <a:solidFill>
          <a:schemeClr val="accent3">
            <a:alpha val="90000"/>
          </a:schemeClr>
        </a:solidFill>
      </dgm:spPr>
      <dgm:t>
        <a:bodyPr/>
        <a:lstStyle/>
        <a:p>
          <a:r>
            <a:rPr lang="en-CA" sz="1400" dirty="0"/>
            <a:t>CEO</a:t>
          </a:r>
        </a:p>
      </dgm:t>
    </dgm:pt>
    <dgm:pt modelId="{610F20F6-E682-40D7-AF5E-13239966968E}" type="parTrans" cxnId="{779A63EC-1E6F-420E-BFE6-FF33212EE2D8}">
      <dgm:prSet/>
      <dgm:spPr/>
      <dgm:t>
        <a:bodyPr/>
        <a:lstStyle/>
        <a:p>
          <a:endParaRPr lang="en-CA"/>
        </a:p>
      </dgm:t>
    </dgm:pt>
    <dgm:pt modelId="{56C4B652-6C51-4D9B-8978-BF3C401BFAB1}" type="sibTrans" cxnId="{779A63EC-1E6F-420E-BFE6-FF33212EE2D8}">
      <dgm:prSet/>
      <dgm:spPr/>
      <dgm:t>
        <a:bodyPr/>
        <a:lstStyle/>
        <a:p>
          <a:endParaRPr lang="en-CA"/>
        </a:p>
      </dgm:t>
    </dgm:pt>
    <dgm:pt modelId="{73F4E54C-92B5-4185-8AAB-5FFC6713E6E5}">
      <dgm:prSet phldrT="[Text]" custT="1"/>
      <dgm:spPr>
        <a:ln>
          <a:solidFill>
            <a:schemeClr val="accent6"/>
          </a:solidFill>
        </a:ln>
      </dgm:spPr>
      <dgm:t>
        <a:bodyPr/>
        <a:lstStyle/>
        <a:p>
          <a:r>
            <a:rPr lang="en-CA" sz="2400" dirty="0"/>
            <a:t>Finance</a:t>
          </a:r>
        </a:p>
      </dgm:t>
    </dgm:pt>
    <dgm:pt modelId="{D40C0E2C-B1F0-48BC-8851-B0B599E9292D}" type="sibTrans" cxnId="{7B71D732-EEC3-4EB9-A9F4-8295E503F741}">
      <dgm:prSet/>
      <dgm:spPr/>
      <dgm:t>
        <a:bodyPr/>
        <a:lstStyle/>
        <a:p>
          <a:endParaRPr lang="en-CA"/>
        </a:p>
      </dgm:t>
    </dgm:pt>
    <dgm:pt modelId="{2A23D6EF-4BDF-4630-B7E6-55552E28F75F}" type="parTrans" cxnId="{7B71D732-EEC3-4EB9-A9F4-8295E503F741}">
      <dgm:prSet/>
      <dgm:spPr/>
      <dgm:t>
        <a:bodyPr/>
        <a:lstStyle/>
        <a:p>
          <a:endParaRPr lang="en-CA"/>
        </a:p>
      </dgm:t>
    </dgm:pt>
    <dgm:pt modelId="{7BC6B240-7C97-475F-ADA2-7FE2B97E89BD}">
      <dgm:prSet custT="1"/>
      <dgm:spPr>
        <a:solidFill>
          <a:schemeClr val="accent3">
            <a:alpha val="90000"/>
          </a:schemeClr>
        </a:solidFill>
      </dgm:spPr>
      <dgm:t>
        <a:bodyPr/>
        <a:lstStyle/>
        <a:p>
          <a:r>
            <a:rPr lang="en-CA" sz="1400" dirty="0"/>
            <a:t>Joshua Grant (Secretary)</a:t>
          </a:r>
        </a:p>
      </dgm:t>
    </dgm:pt>
    <dgm:pt modelId="{261D910C-069A-45B7-BB83-12D086D4230A}" type="parTrans" cxnId="{3FF5CC92-1809-4936-8843-B7FDB950B7ED}">
      <dgm:prSet/>
      <dgm:spPr/>
      <dgm:t>
        <a:bodyPr/>
        <a:lstStyle/>
        <a:p>
          <a:endParaRPr lang="en-CA"/>
        </a:p>
      </dgm:t>
    </dgm:pt>
    <dgm:pt modelId="{E360B5EB-856F-4C39-A3E5-BB5CCEFBD538}" type="sibTrans" cxnId="{3FF5CC92-1809-4936-8843-B7FDB950B7ED}">
      <dgm:prSet/>
      <dgm:spPr/>
      <dgm:t>
        <a:bodyPr/>
        <a:lstStyle/>
        <a:p>
          <a:endParaRPr lang="en-CA"/>
        </a:p>
      </dgm:t>
    </dgm:pt>
    <dgm:pt modelId="{028196E2-0D40-4506-8ED5-DF54F7DF1478}">
      <dgm:prSet custT="1"/>
      <dgm:spPr>
        <a:solidFill>
          <a:schemeClr val="accent3">
            <a:alpha val="90000"/>
          </a:schemeClr>
        </a:solidFill>
      </dgm:spPr>
      <dgm:t>
        <a:bodyPr/>
        <a:lstStyle/>
        <a:p>
          <a:r>
            <a:rPr lang="en-CA" sz="1400" dirty="0"/>
            <a:t>Bruce Mackenzie (staff representative)</a:t>
          </a:r>
        </a:p>
      </dgm:t>
    </dgm:pt>
    <dgm:pt modelId="{008FB71D-5934-4F56-8D9C-F08BB5382A0A}" type="parTrans" cxnId="{BB4420D5-0EA1-4271-9398-2EB303B90E78}">
      <dgm:prSet/>
      <dgm:spPr/>
      <dgm:t>
        <a:bodyPr/>
        <a:lstStyle/>
        <a:p>
          <a:endParaRPr lang="en-CA"/>
        </a:p>
      </dgm:t>
    </dgm:pt>
    <dgm:pt modelId="{F34F0827-9AED-4457-9588-CE7FF1D9F2EC}" type="sibTrans" cxnId="{BB4420D5-0EA1-4271-9398-2EB303B90E78}">
      <dgm:prSet/>
      <dgm:spPr/>
      <dgm:t>
        <a:bodyPr/>
        <a:lstStyle/>
        <a:p>
          <a:endParaRPr lang="en-CA"/>
        </a:p>
      </dgm:t>
    </dgm:pt>
    <dgm:pt modelId="{00EDB17B-E5C5-4DE9-9220-43466EB2F927}">
      <dgm:prSet phldrT="[Text]" custT="1"/>
      <dgm:spPr>
        <a:solidFill>
          <a:schemeClr val="accent3">
            <a:alpha val="90000"/>
          </a:schemeClr>
        </a:solidFill>
      </dgm:spPr>
      <dgm:t>
        <a:bodyPr/>
        <a:lstStyle/>
        <a:p>
          <a:r>
            <a:rPr lang="en-CA" sz="1400" dirty="0"/>
            <a:t>CEO</a:t>
          </a:r>
        </a:p>
      </dgm:t>
    </dgm:pt>
    <dgm:pt modelId="{328B4DA4-E3C9-43EF-895D-2D004A23C2F6}" type="parTrans" cxnId="{C7A310F8-9AF5-4210-BA57-EB1B1369D5B6}">
      <dgm:prSet/>
      <dgm:spPr/>
      <dgm:t>
        <a:bodyPr/>
        <a:lstStyle/>
        <a:p>
          <a:endParaRPr lang="en-CA"/>
        </a:p>
      </dgm:t>
    </dgm:pt>
    <dgm:pt modelId="{19A615C0-9CBC-47FB-AA96-88DE8050BB16}" type="sibTrans" cxnId="{C7A310F8-9AF5-4210-BA57-EB1B1369D5B6}">
      <dgm:prSet/>
      <dgm:spPr/>
      <dgm:t>
        <a:bodyPr/>
        <a:lstStyle/>
        <a:p>
          <a:endParaRPr lang="en-CA"/>
        </a:p>
      </dgm:t>
    </dgm:pt>
    <dgm:pt modelId="{7899C7C1-BA9D-4FE1-B740-89F16A848CCA}">
      <dgm:prSet custT="1"/>
      <dgm:spPr>
        <a:solidFill>
          <a:schemeClr val="accent3">
            <a:alpha val="90000"/>
          </a:schemeClr>
        </a:solidFill>
      </dgm:spPr>
      <dgm:t>
        <a:bodyPr/>
        <a:lstStyle/>
        <a:p>
          <a:r>
            <a:rPr lang="en-CA" sz="1400" dirty="0"/>
            <a:t>Sylvia </a:t>
          </a:r>
          <a:r>
            <a:rPr lang="en-CA" sz="1400" dirty="0" err="1"/>
            <a:t>Kucinska</a:t>
          </a:r>
          <a:r>
            <a:rPr lang="en-CA" sz="1400" dirty="0"/>
            <a:t> De </a:t>
          </a:r>
          <a:r>
            <a:rPr lang="en-CA" sz="1400" dirty="0" err="1"/>
            <a:t>Ocampo</a:t>
          </a:r>
          <a:endParaRPr lang="en-CA" sz="1400" dirty="0"/>
        </a:p>
      </dgm:t>
    </dgm:pt>
    <dgm:pt modelId="{DDAF0D1C-2294-4494-88C8-8C420F3E6D50}" type="sibTrans" cxnId="{E8D1E4DA-5781-421B-8989-91705C9A1ACD}">
      <dgm:prSet/>
      <dgm:spPr/>
      <dgm:t>
        <a:bodyPr/>
        <a:lstStyle/>
        <a:p>
          <a:endParaRPr lang="en-CA"/>
        </a:p>
      </dgm:t>
    </dgm:pt>
    <dgm:pt modelId="{217E20E1-C1E6-4C2D-8DEF-E2A9CC816769}" type="parTrans" cxnId="{E8D1E4DA-5781-421B-8989-91705C9A1ACD}">
      <dgm:prSet/>
      <dgm:spPr/>
      <dgm:t>
        <a:bodyPr/>
        <a:lstStyle/>
        <a:p>
          <a:endParaRPr lang="en-CA"/>
        </a:p>
      </dgm:t>
    </dgm:pt>
    <dgm:pt modelId="{C535DA99-78FC-4239-A65E-582AFE7E1180}">
      <dgm:prSet custT="1"/>
      <dgm:spPr>
        <a:solidFill>
          <a:schemeClr val="accent3">
            <a:alpha val="90000"/>
          </a:schemeClr>
        </a:solidFill>
      </dgm:spPr>
      <dgm:t>
        <a:bodyPr/>
        <a:lstStyle/>
        <a:p>
          <a:r>
            <a:rPr lang="en-CA" sz="1400" dirty="0"/>
            <a:t>Judy Labelle</a:t>
          </a:r>
        </a:p>
      </dgm:t>
    </dgm:pt>
    <dgm:pt modelId="{D05C92DE-A888-44C6-868B-4A59748B6531}" type="sibTrans" cxnId="{C25C987A-DA22-4220-9CF0-D833B7C76012}">
      <dgm:prSet/>
      <dgm:spPr/>
      <dgm:t>
        <a:bodyPr/>
        <a:lstStyle/>
        <a:p>
          <a:endParaRPr lang="en-CA"/>
        </a:p>
      </dgm:t>
    </dgm:pt>
    <dgm:pt modelId="{1EE818DF-A16E-4C2C-8ED1-E9B268E8CF44}" type="parTrans" cxnId="{C25C987A-DA22-4220-9CF0-D833B7C76012}">
      <dgm:prSet/>
      <dgm:spPr/>
      <dgm:t>
        <a:bodyPr/>
        <a:lstStyle/>
        <a:p>
          <a:endParaRPr lang="en-CA"/>
        </a:p>
      </dgm:t>
    </dgm:pt>
    <dgm:pt modelId="{3E43516E-4375-4142-8066-2539C39ACE93}">
      <dgm:prSet custT="1"/>
      <dgm:spPr>
        <a:solidFill>
          <a:schemeClr val="accent3">
            <a:alpha val="90000"/>
          </a:schemeClr>
        </a:solidFill>
      </dgm:spPr>
      <dgm:t>
        <a:bodyPr/>
        <a:lstStyle/>
        <a:p>
          <a:r>
            <a:rPr lang="en-CA" sz="1400" dirty="0" err="1"/>
            <a:t>Gumti</a:t>
          </a:r>
          <a:r>
            <a:rPr lang="en-CA" sz="1400" dirty="0"/>
            <a:t> </a:t>
          </a:r>
          <a:r>
            <a:rPr lang="en-CA" sz="1400" dirty="0" err="1"/>
            <a:t>Raghunauth</a:t>
          </a:r>
          <a:r>
            <a:rPr lang="en-CA" sz="1400" dirty="0"/>
            <a:t> </a:t>
          </a:r>
        </a:p>
      </dgm:t>
    </dgm:pt>
    <dgm:pt modelId="{C2058EDE-3C69-47D1-9CFE-A1CF7227EB62}" type="parTrans" cxnId="{D0B28E43-860F-4D99-A8E1-FAE5DC6F4E52}">
      <dgm:prSet/>
      <dgm:spPr/>
      <dgm:t>
        <a:bodyPr/>
        <a:lstStyle/>
        <a:p>
          <a:endParaRPr lang="en-CA"/>
        </a:p>
      </dgm:t>
    </dgm:pt>
    <dgm:pt modelId="{6FE79300-5257-4CD7-925D-3037ABB58BB5}" type="sibTrans" cxnId="{D0B28E43-860F-4D99-A8E1-FAE5DC6F4E52}">
      <dgm:prSet/>
      <dgm:spPr/>
      <dgm:t>
        <a:bodyPr/>
        <a:lstStyle/>
        <a:p>
          <a:endParaRPr lang="en-CA"/>
        </a:p>
      </dgm:t>
    </dgm:pt>
    <dgm:pt modelId="{6214A01B-A69F-4AE4-B0DB-1E97BD21BA5E}">
      <dgm:prSet phldrT="[Text]" custT="1"/>
      <dgm:spPr>
        <a:solidFill>
          <a:schemeClr val="accent3">
            <a:alpha val="90000"/>
          </a:schemeClr>
        </a:solidFill>
      </dgm:spPr>
      <dgm:t>
        <a:bodyPr/>
        <a:lstStyle/>
        <a:p>
          <a:r>
            <a:rPr lang="en-CA" sz="1400" dirty="0"/>
            <a:t>Bruce Mackenzie (staff representative)</a:t>
          </a:r>
        </a:p>
      </dgm:t>
    </dgm:pt>
    <dgm:pt modelId="{AC71B223-55FE-43A5-82F8-399EA69CD9FF}" type="parTrans" cxnId="{AD35EE16-6BF5-40EA-981E-A7FAD441CD4B}">
      <dgm:prSet/>
      <dgm:spPr/>
      <dgm:t>
        <a:bodyPr/>
        <a:lstStyle/>
        <a:p>
          <a:endParaRPr lang="en-CA"/>
        </a:p>
      </dgm:t>
    </dgm:pt>
    <dgm:pt modelId="{C2DDAC64-A576-45AF-81A6-21A97DEC628C}" type="sibTrans" cxnId="{AD35EE16-6BF5-40EA-981E-A7FAD441CD4B}">
      <dgm:prSet/>
      <dgm:spPr/>
      <dgm:t>
        <a:bodyPr/>
        <a:lstStyle/>
        <a:p>
          <a:endParaRPr lang="en-CA"/>
        </a:p>
      </dgm:t>
    </dgm:pt>
    <dgm:pt modelId="{3E83E8F3-32C1-4902-AE29-285865C683F6}">
      <dgm:prSet phldrT="[Text]" custT="1"/>
      <dgm:spPr>
        <a:solidFill>
          <a:schemeClr val="accent3">
            <a:alpha val="90000"/>
          </a:schemeClr>
        </a:solidFill>
      </dgm:spPr>
      <dgm:t>
        <a:bodyPr/>
        <a:lstStyle/>
        <a:p>
          <a:r>
            <a:rPr lang="en-CA" sz="1400" dirty="0"/>
            <a:t>Judy Labelle</a:t>
          </a:r>
        </a:p>
      </dgm:t>
    </dgm:pt>
    <dgm:pt modelId="{C25C1689-9443-4234-BCEC-44CD8DC35CF9}" type="parTrans" cxnId="{BFABBEE0-25BA-47A3-AA34-D4A37698BDD4}">
      <dgm:prSet/>
      <dgm:spPr/>
      <dgm:t>
        <a:bodyPr/>
        <a:lstStyle/>
        <a:p>
          <a:endParaRPr lang="en-CA"/>
        </a:p>
      </dgm:t>
    </dgm:pt>
    <dgm:pt modelId="{3B1CEC8A-036B-466D-B56F-668AC9D76726}" type="sibTrans" cxnId="{BFABBEE0-25BA-47A3-AA34-D4A37698BDD4}">
      <dgm:prSet/>
      <dgm:spPr/>
      <dgm:t>
        <a:bodyPr/>
        <a:lstStyle/>
        <a:p>
          <a:endParaRPr lang="en-CA"/>
        </a:p>
      </dgm:t>
    </dgm:pt>
    <dgm:pt modelId="{3E3D87BF-D382-4DA3-A7A3-31C922D0805E}">
      <dgm:prSet phldrT="[Text]" custT="1"/>
      <dgm:spPr>
        <a:solidFill>
          <a:schemeClr val="accent3">
            <a:alpha val="90000"/>
          </a:schemeClr>
        </a:solidFill>
      </dgm:spPr>
      <dgm:t>
        <a:bodyPr/>
        <a:lstStyle/>
        <a:p>
          <a:r>
            <a:rPr lang="en-CA" sz="1400" dirty="0" err="1"/>
            <a:t>Gumti</a:t>
          </a:r>
          <a:r>
            <a:rPr lang="en-CA" sz="1400" dirty="0"/>
            <a:t> </a:t>
          </a:r>
          <a:r>
            <a:rPr lang="en-CA" sz="1400" dirty="0" err="1"/>
            <a:t>Raghunauth</a:t>
          </a:r>
          <a:endParaRPr lang="en-CA" sz="1400" dirty="0"/>
        </a:p>
      </dgm:t>
    </dgm:pt>
    <dgm:pt modelId="{A80BFF6B-45DC-44DF-AF99-BCEEFD79F81F}" type="parTrans" cxnId="{275AB458-1730-47E2-B7AF-168696CE6713}">
      <dgm:prSet/>
      <dgm:spPr/>
      <dgm:t>
        <a:bodyPr/>
        <a:lstStyle/>
        <a:p>
          <a:endParaRPr lang="en-CA"/>
        </a:p>
      </dgm:t>
    </dgm:pt>
    <dgm:pt modelId="{5D787902-6DD4-4CAD-AA70-4D475AAF9AAB}" type="sibTrans" cxnId="{275AB458-1730-47E2-B7AF-168696CE6713}">
      <dgm:prSet/>
      <dgm:spPr/>
      <dgm:t>
        <a:bodyPr/>
        <a:lstStyle/>
        <a:p>
          <a:endParaRPr lang="en-CA"/>
        </a:p>
      </dgm:t>
    </dgm:pt>
    <dgm:pt modelId="{04AA2B07-661E-4D55-9C94-07B2F3466A7B}">
      <dgm:prSet custT="1"/>
      <dgm:spPr>
        <a:solidFill>
          <a:schemeClr val="accent3">
            <a:alpha val="90000"/>
          </a:schemeClr>
        </a:solidFill>
      </dgm:spPr>
      <dgm:t>
        <a:bodyPr/>
        <a:lstStyle/>
        <a:p>
          <a:r>
            <a:rPr lang="en-CA" sz="1400" dirty="0"/>
            <a:t>Joshua Grant (Secretary)</a:t>
          </a:r>
        </a:p>
      </dgm:t>
    </dgm:pt>
    <dgm:pt modelId="{23F2B06E-E3F5-48F4-B398-9CA9D2FA6FE3}" type="sibTrans" cxnId="{8B4F49EB-7D0E-4CB6-9458-029200C2BC13}">
      <dgm:prSet/>
      <dgm:spPr/>
      <dgm:t>
        <a:bodyPr/>
        <a:lstStyle/>
        <a:p>
          <a:endParaRPr lang="en-CA"/>
        </a:p>
      </dgm:t>
    </dgm:pt>
    <dgm:pt modelId="{AE240037-C939-4B27-B8B5-D6AB00AF7C41}" type="parTrans" cxnId="{8B4F49EB-7D0E-4CB6-9458-029200C2BC13}">
      <dgm:prSet/>
      <dgm:spPr/>
      <dgm:t>
        <a:bodyPr/>
        <a:lstStyle/>
        <a:p>
          <a:endParaRPr lang="en-CA"/>
        </a:p>
      </dgm:t>
    </dgm:pt>
    <dgm:pt modelId="{62B9C98F-AEEC-4F77-9500-A6B172CA55F7}" type="pres">
      <dgm:prSet presAssocID="{B775D722-BC36-4C87-B939-411131B1EB53}" presName="Name0" presStyleCnt="0">
        <dgm:presLayoutVars>
          <dgm:dir/>
          <dgm:animLvl val="lvl"/>
          <dgm:resizeHandles val="exact"/>
        </dgm:presLayoutVars>
      </dgm:prSet>
      <dgm:spPr/>
    </dgm:pt>
    <dgm:pt modelId="{0A81A10A-565F-46E6-97A7-BA41851B260E}" type="pres">
      <dgm:prSet presAssocID="{CFF20D5A-0DAE-4799-B5B3-7ACAABB74ED8}" presName="linNode" presStyleCnt="0"/>
      <dgm:spPr/>
    </dgm:pt>
    <dgm:pt modelId="{32ABDB33-4348-44CF-8140-E6F5DCD37898}" type="pres">
      <dgm:prSet presAssocID="{CFF20D5A-0DAE-4799-B5B3-7ACAABB74ED8}" presName="parentText" presStyleLbl="node1" presStyleIdx="0" presStyleCnt="4">
        <dgm:presLayoutVars>
          <dgm:chMax val="1"/>
          <dgm:bulletEnabled val="1"/>
        </dgm:presLayoutVars>
      </dgm:prSet>
      <dgm:spPr/>
    </dgm:pt>
    <dgm:pt modelId="{DBAC1D63-AF3C-4AF7-8FFB-5AF562697168}" type="pres">
      <dgm:prSet presAssocID="{CFF20D5A-0DAE-4799-B5B3-7ACAABB74ED8}" presName="descendantText" presStyleLbl="alignAccFollowNode1" presStyleIdx="0" presStyleCnt="4" custScaleY="112608">
        <dgm:presLayoutVars>
          <dgm:bulletEnabled val="1"/>
        </dgm:presLayoutVars>
      </dgm:prSet>
      <dgm:spPr/>
    </dgm:pt>
    <dgm:pt modelId="{6453CBE8-2860-465E-871F-17A807BB6664}" type="pres">
      <dgm:prSet presAssocID="{934AC2A0-63C0-475D-97DB-6FBD9EAD080E}" presName="sp" presStyleCnt="0"/>
      <dgm:spPr/>
    </dgm:pt>
    <dgm:pt modelId="{74F82435-FF76-4EE0-9303-8AC5D95B8D80}" type="pres">
      <dgm:prSet presAssocID="{73F4E54C-92B5-4185-8AAB-5FFC6713E6E5}" presName="linNode" presStyleCnt="0"/>
      <dgm:spPr/>
    </dgm:pt>
    <dgm:pt modelId="{B147A7A0-E3B9-4EFA-92F9-FB9B8825BD3C}" type="pres">
      <dgm:prSet presAssocID="{73F4E54C-92B5-4185-8AAB-5FFC6713E6E5}" presName="parentText" presStyleLbl="node1" presStyleIdx="1" presStyleCnt="4">
        <dgm:presLayoutVars>
          <dgm:chMax val="1"/>
          <dgm:bulletEnabled val="1"/>
        </dgm:presLayoutVars>
      </dgm:prSet>
      <dgm:spPr/>
    </dgm:pt>
    <dgm:pt modelId="{6EFA95B5-7DBA-4BBD-A86C-4B7DEE5DF276}" type="pres">
      <dgm:prSet presAssocID="{73F4E54C-92B5-4185-8AAB-5FFC6713E6E5}" presName="descendantText" presStyleLbl="alignAccFollowNode1" presStyleIdx="1" presStyleCnt="4" custScaleY="125639">
        <dgm:presLayoutVars>
          <dgm:bulletEnabled val="1"/>
        </dgm:presLayoutVars>
      </dgm:prSet>
      <dgm:spPr/>
    </dgm:pt>
    <dgm:pt modelId="{B6E0346D-0881-4449-B47A-348A1809250C}" type="pres">
      <dgm:prSet presAssocID="{D40C0E2C-B1F0-48BC-8851-B0B599E9292D}" presName="sp" presStyleCnt="0"/>
      <dgm:spPr/>
    </dgm:pt>
    <dgm:pt modelId="{5740506D-9B07-47A1-AE4F-796A677B1A88}" type="pres">
      <dgm:prSet presAssocID="{663C3350-3FBD-4F32-A8E1-F836ECE93A29}" presName="linNode" presStyleCnt="0"/>
      <dgm:spPr/>
    </dgm:pt>
    <dgm:pt modelId="{D6EC0E3A-6F6C-40D1-89A7-E48E623D7631}" type="pres">
      <dgm:prSet presAssocID="{663C3350-3FBD-4F32-A8E1-F836ECE93A29}" presName="parentText" presStyleLbl="node1" presStyleIdx="2" presStyleCnt="4">
        <dgm:presLayoutVars>
          <dgm:chMax val="1"/>
          <dgm:bulletEnabled val="1"/>
        </dgm:presLayoutVars>
      </dgm:prSet>
      <dgm:spPr/>
    </dgm:pt>
    <dgm:pt modelId="{AA6A51CA-75EA-40FF-B31E-F82A703B48FC}" type="pres">
      <dgm:prSet presAssocID="{663C3350-3FBD-4F32-A8E1-F836ECE93A29}" presName="descendantText" presStyleLbl="alignAccFollowNode1" presStyleIdx="2" presStyleCnt="4" custScaleY="119313">
        <dgm:presLayoutVars>
          <dgm:bulletEnabled val="1"/>
        </dgm:presLayoutVars>
      </dgm:prSet>
      <dgm:spPr/>
    </dgm:pt>
    <dgm:pt modelId="{9B7890C2-DE4A-4C8B-922C-ECA410F168F2}" type="pres">
      <dgm:prSet presAssocID="{546EFC0B-D87D-4895-B187-7EE4FCD2A816}" presName="sp" presStyleCnt="0"/>
      <dgm:spPr/>
    </dgm:pt>
    <dgm:pt modelId="{241A50A6-37CE-44D2-9A37-99CC5B796A01}" type="pres">
      <dgm:prSet presAssocID="{BD9FF0CE-9323-4A8C-B01A-61E8AFE99AEF}" presName="linNode" presStyleCnt="0"/>
      <dgm:spPr/>
    </dgm:pt>
    <dgm:pt modelId="{75E9C3D7-084F-4089-BB58-99E1D37A7F2F}" type="pres">
      <dgm:prSet presAssocID="{BD9FF0CE-9323-4A8C-B01A-61E8AFE99AEF}" presName="parentText" presStyleLbl="node1" presStyleIdx="3" presStyleCnt="4">
        <dgm:presLayoutVars>
          <dgm:chMax val="1"/>
          <dgm:bulletEnabled val="1"/>
        </dgm:presLayoutVars>
      </dgm:prSet>
      <dgm:spPr/>
    </dgm:pt>
    <dgm:pt modelId="{06AD6BC0-C1EE-4BE3-83C6-52EB2A064CB5}" type="pres">
      <dgm:prSet presAssocID="{BD9FF0CE-9323-4A8C-B01A-61E8AFE99AEF}" presName="descendantText" presStyleLbl="alignAccFollowNode1" presStyleIdx="3" presStyleCnt="4" custScaleY="125648">
        <dgm:presLayoutVars>
          <dgm:bulletEnabled val="1"/>
        </dgm:presLayoutVars>
      </dgm:prSet>
      <dgm:spPr/>
    </dgm:pt>
  </dgm:ptLst>
  <dgm:cxnLst>
    <dgm:cxn modelId="{70C43302-8EFE-42AA-88FA-CE9DD9DC287D}" type="presOf" srcId="{C535DA99-78FC-4239-A65E-582AFE7E1180}" destId="{AA6A51CA-75EA-40FF-B31E-F82A703B48FC}" srcOrd="0" destOrd="2" presId="urn:microsoft.com/office/officeart/2005/8/layout/vList5"/>
    <dgm:cxn modelId="{1806100F-B5AA-40C2-921C-B86BFF3C29F6}" type="presOf" srcId="{DFB71952-A1C5-4F58-8716-E339C23FA92A}" destId="{DBAC1D63-AF3C-4AF7-8FFB-5AF562697168}" srcOrd="0" destOrd="0" presId="urn:microsoft.com/office/officeart/2005/8/layout/vList5"/>
    <dgm:cxn modelId="{87E78A10-69E8-4913-8C99-BAE5AAE53548}" type="presOf" srcId="{04AA2B07-661E-4D55-9C94-07B2F3466A7B}" destId="{DBAC1D63-AF3C-4AF7-8FFB-5AF562697168}" srcOrd="0" destOrd="3" presId="urn:microsoft.com/office/officeart/2005/8/layout/vList5"/>
    <dgm:cxn modelId="{AD35EE16-6BF5-40EA-981E-A7FAD441CD4B}" srcId="{BD9FF0CE-9323-4A8C-B01A-61E8AFE99AEF}" destId="{6214A01B-A69F-4AE4-B0DB-1E97BD21BA5E}" srcOrd="4" destOrd="0" parTransId="{AC71B223-55FE-43A5-82F8-399EA69CD9FF}" sibTransId="{C2DDAC64-A576-45AF-81A6-21A97DEC628C}"/>
    <dgm:cxn modelId="{F45F7D21-49DE-4C0A-A0C4-33AA52C1499B}" srcId="{663C3350-3FBD-4F32-A8E1-F836ECE93A29}" destId="{F69417DE-0B3B-4A24-B2FD-61A9A2D845B1}" srcOrd="0" destOrd="0" parTransId="{7F7ACDB2-B922-456A-BB75-A718FF584E1A}" sibTransId="{E11CC216-A79C-45CE-9969-8184EC3B653E}"/>
    <dgm:cxn modelId="{C28CDC25-5E98-4A1B-A75A-B7E2F956233B}" srcId="{B775D722-BC36-4C87-B939-411131B1EB53}" destId="{BD9FF0CE-9323-4A8C-B01A-61E8AFE99AEF}" srcOrd="3" destOrd="0" parTransId="{B0072D83-46A7-495D-8815-367BDD57491D}" sibTransId="{6822192B-3E67-416E-B65D-4A06DA32E6FE}"/>
    <dgm:cxn modelId="{6179BC2D-F870-431F-BEF9-2157D929B757}" srcId="{73F4E54C-92B5-4185-8AAB-5FFC6713E6E5}" destId="{F1213398-44C2-4AA5-8040-7C9DDD5210A3}" srcOrd="0" destOrd="0" parTransId="{5C0BCC3C-B8CF-42AE-B370-C75656D94138}" sibTransId="{09A850AD-0D16-40A5-99CC-4433D864718E}"/>
    <dgm:cxn modelId="{F0178730-16E4-4B24-B617-8353C1F18C2F}" type="presOf" srcId="{7899C7C1-BA9D-4FE1-B740-89F16A848CCA}" destId="{AA6A51CA-75EA-40FF-B31E-F82A703B48FC}" srcOrd="0" destOrd="1" presId="urn:microsoft.com/office/officeart/2005/8/layout/vList5"/>
    <dgm:cxn modelId="{7B71D732-EEC3-4EB9-A9F4-8295E503F741}" srcId="{B775D722-BC36-4C87-B939-411131B1EB53}" destId="{73F4E54C-92B5-4185-8AAB-5FFC6713E6E5}" srcOrd="1" destOrd="0" parTransId="{2A23D6EF-4BDF-4630-B7E6-55552E28F75F}" sibTransId="{D40C0E2C-B1F0-48BC-8851-B0B599E9292D}"/>
    <dgm:cxn modelId="{6157A63D-A50A-4137-8945-F46AE3D6F84F}" type="presOf" srcId="{F1213398-44C2-4AA5-8040-7C9DDD5210A3}" destId="{6EFA95B5-7DBA-4BBD-A86C-4B7DEE5DF276}" srcOrd="0" destOrd="0" presId="urn:microsoft.com/office/officeart/2005/8/layout/vList5"/>
    <dgm:cxn modelId="{D0B28E43-860F-4D99-A8E1-FAE5DC6F4E52}" srcId="{663C3350-3FBD-4F32-A8E1-F836ECE93A29}" destId="{3E43516E-4375-4142-8066-2539C39ACE93}" srcOrd="3" destOrd="0" parTransId="{C2058EDE-3C69-47D1-9CFE-A1CF7227EB62}" sibTransId="{6FE79300-5257-4CD7-925D-3037ABB58BB5}"/>
    <dgm:cxn modelId="{595BA144-6175-46A1-B205-B8557D1AAC06}" type="presOf" srcId="{CFF20D5A-0DAE-4799-B5B3-7ACAABB74ED8}" destId="{32ABDB33-4348-44CF-8140-E6F5DCD37898}" srcOrd="0" destOrd="0" presId="urn:microsoft.com/office/officeart/2005/8/layout/vList5"/>
    <dgm:cxn modelId="{65453F68-0032-4C91-AA78-C5B39C16E688}" type="presOf" srcId="{B775D722-BC36-4C87-B939-411131B1EB53}" destId="{62B9C98F-AEEC-4F77-9500-A6B172CA55F7}" srcOrd="0" destOrd="0" presId="urn:microsoft.com/office/officeart/2005/8/layout/vList5"/>
    <dgm:cxn modelId="{7233104D-394D-4686-AA6E-0C5A3909A467}" type="presOf" srcId="{F69417DE-0B3B-4A24-B2FD-61A9A2D845B1}" destId="{AA6A51CA-75EA-40FF-B31E-F82A703B48FC}" srcOrd="0" destOrd="0" presId="urn:microsoft.com/office/officeart/2005/8/layout/vList5"/>
    <dgm:cxn modelId="{8402BD76-835A-48FA-8011-6A86C411C15B}" type="presOf" srcId="{3E43516E-4375-4142-8066-2539C39ACE93}" destId="{AA6A51CA-75EA-40FF-B31E-F82A703B48FC}" srcOrd="0" destOrd="3" presId="urn:microsoft.com/office/officeart/2005/8/layout/vList5"/>
    <dgm:cxn modelId="{275AB458-1730-47E2-B7AF-168696CE6713}" srcId="{BD9FF0CE-9323-4A8C-B01A-61E8AFE99AEF}" destId="{3E3D87BF-D382-4DA3-A7A3-31C922D0805E}" srcOrd="2" destOrd="0" parTransId="{A80BFF6B-45DC-44DF-AF99-BCEEFD79F81F}" sibTransId="{5D787902-6DD4-4CAD-AA70-4D475AAF9AAB}"/>
    <dgm:cxn modelId="{C25C987A-DA22-4220-9CF0-D833B7C76012}" srcId="{663C3350-3FBD-4F32-A8E1-F836ECE93A29}" destId="{C535DA99-78FC-4239-A65E-582AFE7E1180}" srcOrd="2" destOrd="0" parTransId="{1EE818DF-A16E-4C2C-8ED1-E9B268E8CF44}" sibTransId="{D05C92DE-A888-44C6-868B-4A59748B6531}"/>
    <dgm:cxn modelId="{3FF5CC92-1809-4936-8843-B7FDB950B7ED}" srcId="{73F4E54C-92B5-4185-8AAB-5FFC6713E6E5}" destId="{7BC6B240-7C97-475F-ADA2-7FE2B97E89BD}" srcOrd="1" destOrd="0" parTransId="{261D910C-069A-45B7-BB83-12D086D4230A}" sibTransId="{E360B5EB-856F-4C39-A3E5-BB5CCEFBD538}"/>
    <dgm:cxn modelId="{2D704598-2E38-47CE-A54B-2C3554555306}" type="presOf" srcId="{7BC6B240-7C97-475F-ADA2-7FE2B97E89BD}" destId="{6EFA95B5-7DBA-4BBD-A86C-4B7DEE5DF276}" srcOrd="0" destOrd="1" presId="urn:microsoft.com/office/officeart/2005/8/layout/vList5"/>
    <dgm:cxn modelId="{5C8A139B-698E-45F2-84EC-4796C003C122}" type="presOf" srcId="{3E83E8F3-32C1-4902-AE29-285865C683F6}" destId="{06AD6BC0-C1EE-4BE3-83C6-52EB2A064CB5}" srcOrd="0" destOrd="1" presId="urn:microsoft.com/office/officeart/2005/8/layout/vList5"/>
    <dgm:cxn modelId="{5B64099D-B5AE-48F3-8120-A15844B02FB4}" type="presOf" srcId="{028196E2-0D40-4506-8ED5-DF54F7DF1478}" destId="{AA6A51CA-75EA-40FF-B31E-F82A703B48FC}" srcOrd="0" destOrd="4" presId="urn:microsoft.com/office/officeart/2005/8/layout/vList5"/>
    <dgm:cxn modelId="{58FAECA0-FCA4-4FD9-8F23-7EBE5A7DA559}" type="presOf" srcId="{73F4E54C-92B5-4185-8AAB-5FFC6713E6E5}" destId="{B147A7A0-E3B9-4EFA-92F9-FB9B8825BD3C}" srcOrd="0" destOrd="0" presId="urn:microsoft.com/office/officeart/2005/8/layout/vList5"/>
    <dgm:cxn modelId="{0C4ABAA8-39EA-4CC0-ABE5-3AC8370267E2}" srcId="{B775D722-BC36-4C87-B939-411131B1EB53}" destId="{663C3350-3FBD-4F32-A8E1-F836ECE93A29}" srcOrd="2" destOrd="0" parTransId="{AC1D32D0-EA97-436C-8F58-83A03B0E0F57}" sibTransId="{546EFC0B-D87D-4895-B187-7EE4FCD2A816}"/>
    <dgm:cxn modelId="{8F2D43B3-49F3-4717-83EF-CEA54375A58E}" type="presOf" srcId="{DEA40D64-012B-4FED-9A08-A9EE8301BE88}" destId="{DBAC1D63-AF3C-4AF7-8FFB-5AF562697168}" srcOrd="0" destOrd="2" presId="urn:microsoft.com/office/officeart/2005/8/layout/vList5"/>
    <dgm:cxn modelId="{CCAA73B3-5D42-49F4-87C3-1BE8E156A91F}" type="presOf" srcId="{B9BF4C7F-E0D9-4C27-86E3-0B08886AE98B}" destId="{06AD6BC0-C1EE-4BE3-83C6-52EB2A064CB5}" srcOrd="0" destOrd="0" presId="urn:microsoft.com/office/officeart/2005/8/layout/vList5"/>
    <dgm:cxn modelId="{1B3EFAB9-2E89-4537-87C9-150C036008B4}" srcId="{CFF20D5A-0DAE-4799-B5B3-7ACAABB74ED8}" destId="{DEA40D64-012B-4FED-9A08-A9EE8301BE88}" srcOrd="2" destOrd="0" parTransId="{C6C5AC66-6AAC-492F-9807-460E0FB3F920}" sibTransId="{2BEBB654-A8AC-4B6A-9505-9BC974991105}"/>
    <dgm:cxn modelId="{6B21F3BC-67FB-4291-8269-31EB4B65B9F9}" srcId="{BD9FF0CE-9323-4A8C-B01A-61E8AFE99AEF}" destId="{B9BF4C7F-E0D9-4C27-86E3-0B08886AE98B}" srcOrd="0" destOrd="0" parTransId="{F7C2E3A5-239B-432C-AE16-419487FF91AD}" sibTransId="{A77A1385-0F62-411E-9343-00D8FBCE1440}"/>
    <dgm:cxn modelId="{BDA4C6C6-1923-45E3-B72D-0EBC57E27C35}" type="presOf" srcId="{AEAA3F31-E33A-461D-87E7-6C97F1493CB0}" destId="{DBAC1D63-AF3C-4AF7-8FFB-5AF562697168}" srcOrd="0" destOrd="1" presId="urn:microsoft.com/office/officeart/2005/8/layout/vList5"/>
    <dgm:cxn modelId="{CA8636C7-27DD-4F9D-9926-AFD56829A8BE}" srcId="{CFF20D5A-0DAE-4799-B5B3-7ACAABB74ED8}" destId="{AEAA3F31-E33A-461D-87E7-6C97F1493CB0}" srcOrd="1" destOrd="0" parTransId="{35A78CAB-90D4-4DC9-B949-9E134BA7A80A}" sibTransId="{DD7E373D-7EB9-4800-AB99-0EC652789642}"/>
    <dgm:cxn modelId="{EA411BCA-A677-4DDB-97FD-63056669F427}" srcId="{B775D722-BC36-4C87-B939-411131B1EB53}" destId="{CFF20D5A-0DAE-4799-B5B3-7ACAABB74ED8}" srcOrd="0" destOrd="0" parTransId="{686D9010-A62A-4B13-9CC1-ED6471374942}" sibTransId="{934AC2A0-63C0-475D-97DB-6FBD9EAD080E}"/>
    <dgm:cxn modelId="{31D3A3CB-7F63-460E-BFF4-FB14F6D0FCB0}" type="presOf" srcId="{00EDB17B-E5C5-4DE9-9220-43466EB2F927}" destId="{06AD6BC0-C1EE-4BE3-83C6-52EB2A064CB5}" srcOrd="0" destOrd="3" presId="urn:microsoft.com/office/officeart/2005/8/layout/vList5"/>
    <dgm:cxn modelId="{345CE5D3-23B3-4537-AAD8-4727599865D5}" type="presOf" srcId="{3A8E824D-DF1B-4B97-A285-E69A35363262}" destId="{DBAC1D63-AF3C-4AF7-8FFB-5AF562697168}" srcOrd="0" destOrd="4" presId="urn:microsoft.com/office/officeart/2005/8/layout/vList5"/>
    <dgm:cxn modelId="{BB4420D5-0EA1-4271-9398-2EB303B90E78}" srcId="{663C3350-3FBD-4F32-A8E1-F836ECE93A29}" destId="{028196E2-0D40-4506-8ED5-DF54F7DF1478}" srcOrd="4" destOrd="0" parTransId="{008FB71D-5934-4F56-8D9C-F08BB5382A0A}" sibTransId="{F34F0827-9AED-4457-9588-CE7FF1D9F2EC}"/>
    <dgm:cxn modelId="{C95BB9D7-1CC2-4316-9325-68205D7E705D}" type="presOf" srcId="{6214A01B-A69F-4AE4-B0DB-1E97BD21BA5E}" destId="{06AD6BC0-C1EE-4BE3-83C6-52EB2A064CB5}" srcOrd="0" destOrd="4" presId="urn:microsoft.com/office/officeart/2005/8/layout/vList5"/>
    <dgm:cxn modelId="{E8D1E4DA-5781-421B-8989-91705C9A1ACD}" srcId="{663C3350-3FBD-4F32-A8E1-F836ECE93A29}" destId="{7899C7C1-BA9D-4FE1-B740-89F16A848CCA}" srcOrd="1" destOrd="0" parTransId="{217E20E1-C1E6-4C2D-8DEF-E2A9CC816769}" sibTransId="{DDAF0D1C-2294-4494-88C8-8C420F3E6D50}"/>
    <dgm:cxn modelId="{9FC746DB-7893-4183-8EB5-2293B4FBEDB1}" type="presOf" srcId="{BD9FF0CE-9323-4A8C-B01A-61E8AFE99AEF}" destId="{75E9C3D7-084F-4089-BB58-99E1D37A7F2F}" srcOrd="0" destOrd="0" presId="urn:microsoft.com/office/officeart/2005/8/layout/vList5"/>
    <dgm:cxn modelId="{BFABBEE0-25BA-47A3-AA34-D4A37698BDD4}" srcId="{BD9FF0CE-9323-4A8C-B01A-61E8AFE99AEF}" destId="{3E83E8F3-32C1-4902-AE29-285865C683F6}" srcOrd="1" destOrd="0" parTransId="{C25C1689-9443-4234-BCEC-44CD8DC35CF9}" sibTransId="{3B1CEC8A-036B-466D-B56F-668AC9D76726}"/>
    <dgm:cxn modelId="{6A85CAE0-4139-44E9-8F2C-B31BCAC928E4}" srcId="{CFF20D5A-0DAE-4799-B5B3-7ACAABB74ED8}" destId="{DFB71952-A1C5-4F58-8716-E339C23FA92A}" srcOrd="0" destOrd="0" parTransId="{3014A75D-3F6C-448E-8C50-60AD052B081F}" sibTransId="{5DD3ABB9-B49A-4F6E-BB71-331ABBD60790}"/>
    <dgm:cxn modelId="{805688E3-02B1-4DF6-80E0-18B902BBE5F8}" type="presOf" srcId="{663C3350-3FBD-4F32-A8E1-F836ECE93A29}" destId="{D6EC0E3A-6F6C-40D1-89A7-E48E623D7631}" srcOrd="0" destOrd="0" presId="urn:microsoft.com/office/officeart/2005/8/layout/vList5"/>
    <dgm:cxn modelId="{8B4F49EB-7D0E-4CB6-9458-029200C2BC13}" srcId="{CFF20D5A-0DAE-4799-B5B3-7ACAABB74ED8}" destId="{04AA2B07-661E-4D55-9C94-07B2F3466A7B}" srcOrd="3" destOrd="0" parTransId="{AE240037-C939-4B27-B8B5-D6AB00AF7C41}" sibTransId="{23F2B06E-E3F5-48F4-B398-9CA9D2FA6FE3}"/>
    <dgm:cxn modelId="{779A63EC-1E6F-420E-BFE6-FF33212EE2D8}" srcId="{CFF20D5A-0DAE-4799-B5B3-7ACAABB74ED8}" destId="{3A8E824D-DF1B-4B97-A285-E69A35363262}" srcOrd="4" destOrd="0" parTransId="{610F20F6-E682-40D7-AF5E-13239966968E}" sibTransId="{56C4B652-6C51-4D9B-8978-BF3C401BFAB1}"/>
    <dgm:cxn modelId="{AAF8C4EE-E9FA-42D3-B835-44463E3ECFD8}" type="presOf" srcId="{3E3D87BF-D382-4DA3-A7A3-31C922D0805E}" destId="{06AD6BC0-C1EE-4BE3-83C6-52EB2A064CB5}" srcOrd="0" destOrd="2" presId="urn:microsoft.com/office/officeart/2005/8/layout/vList5"/>
    <dgm:cxn modelId="{C7A310F8-9AF5-4210-BA57-EB1B1369D5B6}" srcId="{BD9FF0CE-9323-4A8C-B01A-61E8AFE99AEF}" destId="{00EDB17B-E5C5-4DE9-9220-43466EB2F927}" srcOrd="3" destOrd="0" parTransId="{328B4DA4-E3C9-43EF-895D-2D004A23C2F6}" sibTransId="{19A615C0-9CBC-47FB-AA96-88DE8050BB16}"/>
    <dgm:cxn modelId="{478E05D2-3D28-4AF9-879D-8E688B6C9DB0}" type="presParOf" srcId="{62B9C98F-AEEC-4F77-9500-A6B172CA55F7}" destId="{0A81A10A-565F-46E6-97A7-BA41851B260E}" srcOrd="0" destOrd="0" presId="urn:microsoft.com/office/officeart/2005/8/layout/vList5"/>
    <dgm:cxn modelId="{26697F3B-FD48-4BED-83F0-5E2226505841}" type="presParOf" srcId="{0A81A10A-565F-46E6-97A7-BA41851B260E}" destId="{32ABDB33-4348-44CF-8140-E6F5DCD37898}" srcOrd="0" destOrd="0" presId="urn:microsoft.com/office/officeart/2005/8/layout/vList5"/>
    <dgm:cxn modelId="{F7AEF3E9-0BD4-4589-BBCF-172DE1C1F328}" type="presParOf" srcId="{0A81A10A-565F-46E6-97A7-BA41851B260E}" destId="{DBAC1D63-AF3C-4AF7-8FFB-5AF562697168}" srcOrd="1" destOrd="0" presId="urn:microsoft.com/office/officeart/2005/8/layout/vList5"/>
    <dgm:cxn modelId="{15E9C940-8C1E-438F-8A7C-0931A55D98EF}" type="presParOf" srcId="{62B9C98F-AEEC-4F77-9500-A6B172CA55F7}" destId="{6453CBE8-2860-465E-871F-17A807BB6664}" srcOrd="1" destOrd="0" presId="urn:microsoft.com/office/officeart/2005/8/layout/vList5"/>
    <dgm:cxn modelId="{1C3B5424-B958-4BF0-ABE6-DBBCFF9DDE2E}" type="presParOf" srcId="{62B9C98F-AEEC-4F77-9500-A6B172CA55F7}" destId="{74F82435-FF76-4EE0-9303-8AC5D95B8D80}" srcOrd="2" destOrd="0" presId="urn:microsoft.com/office/officeart/2005/8/layout/vList5"/>
    <dgm:cxn modelId="{C8982460-0AC3-422E-BCB9-DE6571316648}" type="presParOf" srcId="{74F82435-FF76-4EE0-9303-8AC5D95B8D80}" destId="{B147A7A0-E3B9-4EFA-92F9-FB9B8825BD3C}" srcOrd="0" destOrd="0" presId="urn:microsoft.com/office/officeart/2005/8/layout/vList5"/>
    <dgm:cxn modelId="{C0A20A6B-DF1B-43EC-98B8-7E0BAF81327D}" type="presParOf" srcId="{74F82435-FF76-4EE0-9303-8AC5D95B8D80}" destId="{6EFA95B5-7DBA-4BBD-A86C-4B7DEE5DF276}" srcOrd="1" destOrd="0" presId="urn:microsoft.com/office/officeart/2005/8/layout/vList5"/>
    <dgm:cxn modelId="{CEF59C13-837F-4D10-83DD-5FF4FF109170}" type="presParOf" srcId="{62B9C98F-AEEC-4F77-9500-A6B172CA55F7}" destId="{B6E0346D-0881-4449-B47A-348A1809250C}" srcOrd="3" destOrd="0" presId="urn:microsoft.com/office/officeart/2005/8/layout/vList5"/>
    <dgm:cxn modelId="{61DAE891-93E0-41BD-8668-CA71D7DD6DB9}" type="presParOf" srcId="{62B9C98F-AEEC-4F77-9500-A6B172CA55F7}" destId="{5740506D-9B07-47A1-AE4F-796A677B1A88}" srcOrd="4" destOrd="0" presId="urn:microsoft.com/office/officeart/2005/8/layout/vList5"/>
    <dgm:cxn modelId="{F73DB258-16C7-4A35-A000-EF25A6CC0D1C}" type="presParOf" srcId="{5740506D-9B07-47A1-AE4F-796A677B1A88}" destId="{D6EC0E3A-6F6C-40D1-89A7-E48E623D7631}" srcOrd="0" destOrd="0" presId="urn:microsoft.com/office/officeart/2005/8/layout/vList5"/>
    <dgm:cxn modelId="{250CDD42-F975-422B-A1A9-D0D911AC9D25}" type="presParOf" srcId="{5740506D-9B07-47A1-AE4F-796A677B1A88}" destId="{AA6A51CA-75EA-40FF-B31E-F82A703B48FC}" srcOrd="1" destOrd="0" presId="urn:microsoft.com/office/officeart/2005/8/layout/vList5"/>
    <dgm:cxn modelId="{4F6053EF-2B1B-481C-AC45-519280805E1E}" type="presParOf" srcId="{62B9C98F-AEEC-4F77-9500-A6B172CA55F7}" destId="{9B7890C2-DE4A-4C8B-922C-ECA410F168F2}" srcOrd="5" destOrd="0" presId="urn:microsoft.com/office/officeart/2005/8/layout/vList5"/>
    <dgm:cxn modelId="{D0131B06-B3CF-4E94-9FAB-5869CB74DA57}" type="presParOf" srcId="{62B9C98F-AEEC-4F77-9500-A6B172CA55F7}" destId="{241A50A6-37CE-44D2-9A37-99CC5B796A01}" srcOrd="6" destOrd="0" presId="urn:microsoft.com/office/officeart/2005/8/layout/vList5"/>
    <dgm:cxn modelId="{E1F10A57-05E2-4A3B-98EA-275C62A7E965}" type="presParOf" srcId="{241A50A6-37CE-44D2-9A37-99CC5B796A01}" destId="{75E9C3D7-084F-4089-BB58-99E1D37A7F2F}" srcOrd="0" destOrd="0" presId="urn:microsoft.com/office/officeart/2005/8/layout/vList5"/>
    <dgm:cxn modelId="{4FD9E53F-42A3-42C1-8962-42DF165EAD07}" type="presParOf" srcId="{241A50A6-37CE-44D2-9A37-99CC5B796A01}" destId="{06AD6BC0-C1EE-4BE3-83C6-52EB2A064C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1C3C-F3C8-44F8-9550-D242B4808F41}">
      <dsp:nvSpPr>
        <dsp:cNvPr id="0" name=""/>
        <dsp:cNvSpPr/>
      </dsp:nvSpPr>
      <dsp:spPr>
        <a:xfrm>
          <a:off x="6620408" y="1147293"/>
          <a:ext cx="1661990" cy="4220963"/>
        </a:xfrm>
        <a:prstGeom prst="wedgeRectCallout">
          <a:avLst>
            <a:gd name="adj1" fmla="val 0"/>
            <a:gd name="adj2" fmla="val 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711200">
            <a:lnSpc>
              <a:spcPct val="90000"/>
            </a:lnSpc>
            <a:spcBef>
              <a:spcPct val="0"/>
            </a:spcBef>
            <a:spcAft>
              <a:spcPct val="35000"/>
            </a:spcAft>
            <a:buNone/>
          </a:pPr>
          <a:endParaRPr lang="en-CA" sz="1600" kern="1200" dirty="0"/>
        </a:p>
        <a:p>
          <a:pPr marL="0" lvl="0" indent="0" algn="l" defTabSz="711200">
            <a:lnSpc>
              <a:spcPct val="90000"/>
            </a:lnSpc>
            <a:spcBef>
              <a:spcPct val="0"/>
            </a:spcBef>
            <a:spcAft>
              <a:spcPct val="35000"/>
            </a:spcAft>
            <a:buNone/>
          </a:pPr>
          <a:r>
            <a:rPr lang="en-CA" sz="1600" kern="1200" dirty="0"/>
            <a:t>12 beds added, making SLPP one of the largest transitional houses in Ontario with a total of 117 beds</a:t>
          </a:r>
        </a:p>
        <a:p>
          <a:pPr marL="0" lvl="0" indent="0" algn="l" defTabSz="711200">
            <a:lnSpc>
              <a:spcPct val="90000"/>
            </a:lnSpc>
            <a:spcBef>
              <a:spcPct val="0"/>
            </a:spcBef>
            <a:spcAft>
              <a:spcPct val="35000"/>
            </a:spcAft>
            <a:buNone/>
          </a:pPr>
          <a:endParaRPr lang="en-CA" sz="1600" kern="1200" dirty="0"/>
        </a:p>
      </dsp:txBody>
      <dsp:txXfrm>
        <a:off x="6831375" y="1147293"/>
        <a:ext cx="1451023" cy="4220963"/>
      </dsp:txXfrm>
    </dsp:sp>
    <dsp:sp modelId="{2104BC83-160A-40A6-86C7-521D6A44561B}">
      <dsp:nvSpPr>
        <dsp:cNvPr id="0" name=""/>
        <dsp:cNvSpPr/>
      </dsp:nvSpPr>
      <dsp:spPr>
        <a:xfrm>
          <a:off x="6643809" y="70526"/>
          <a:ext cx="1661990" cy="105524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375" tIns="79375" rIns="79375" bIns="79375" numCol="1" spcCol="1270" anchor="ctr" anchorCtr="0">
          <a:noAutofit/>
        </a:bodyPr>
        <a:lstStyle/>
        <a:p>
          <a:pPr marL="0" lvl="0" indent="0" algn="ctr" defTabSz="1111250">
            <a:lnSpc>
              <a:spcPct val="90000"/>
            </a:lnSpc>
            <a:spcBef>
              <a:spcPct val="0"/>
            </a:spcBef>
            <a:spcAft>
              <a:spcPct val="35000"/>
            </a:spcAft>
            <a:buNone/>
          </a:pPr>
          <a:r>
            <a:rPr lang="en-CA" sz="2500" kern="1200" dirty="0"/>
            <a:t>2016 to 2018</a:t>
          </a:r>
        </a:p>
      </dsp:txBody>
      <dsp:txXfrm>
        <a:off x="6643809" y="70526"/>
        <a:ext cx="1661990" cy="1055240"/>
      </dsp:txXfrm>
    </dsp:sp>
    <dsp:sp modelId="{C83DE0B4-0DE1-46B4-8FC6-CCB44872F209}">
      <dsp:nvSpPr>
        <dsp:cNvPr id="0" name=""/>
        <dsp:cNvSpPr/>
      </dsp:nvSpPr>
      <dsp:spPr>
        <a:xfrm>
          <a:off x="4985971" y="1125766"/>
          <a:ext cx="1661990" cy="3957152"/>
        </a:xfrm>
        <a:prstGeom prst="wedgeRectCallout">
          <a:avLst>
            <a:gd name="adj1" fmla="val 62500"/>
            <a:gd name="adj2" fmla="val 2083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711200">
            <a:lnSpc>
              <a:spcPct val="90000"/>
            </a:lnSpc>
            <a:spcBef>
              <a:spcPct val="0"/>
            </a:spcBef>
            <a:spcAft>
              <a:spcPct val="35000"/>
            </a:spcAft>
            <a:buNone/>
          </a:pPr>
          <a:endParaRPr lang="en-CA" sz="1600" kern="1200" dirty="0"/>
        </a:p>
        <a:p>
          <a:pPr marL="0" lvl="0" indent="0" algn="l" defTabSz="711200">
            <a:lnSpc>
              <a:spcPct val="90000"/>
            </a:lnSpc>
            <a:spcBef>
              <a:spcPct val="0"/>
            </a:spcBef>
            <a:spcAft>
              <a:spcPct val="35000"/>
            </a:spcAft>
            <a:buNone/>
          </a:pPr>
          <a:r>
            <a:rPr lang="en-CA" sz="1600" kern="1200" dirty="0"/>
            <a:t>Expansion of John Bartlett House (21 beds for federal parolees with histories of mental health)</a:t>
          </a:r>
        </a:p>
        <a:p>
          <a:pPr marL="0" lvl="0" indent="0" algn="l" defTabSz="711200">
            <a:lnSpc>
              <a:spcPct val="90000"/>
            </a:lnSpc>
            <a:spcBef>
              <a:spcPct val="0"/>
            </a:spcBef>
            <a:spcAft>
              <a:spcPct val="35000"/>
            </a:spcAft>
            <a:buNone/>
          </a:pPr>
          <a:r>
            <a:rPr lang="en-CA" sz="1600" kern="1200" dirty="0"/>
            <a:t>Renamed Richard and Joan Brown House after the then Executive Director and his wife</a:t>
          </a:r>
        </a:p>
        <a:p>
          <a:pPr marL="0" lvl="0" indent="0" algn="l" defTabSz="711200">
            <a:lnSpc>
              <a:spcPct val="90000"/>
            </a:lnSpc>
            <a:spcBef>
              <a:spcPct val="0"/>
            </a:spcBef>
            <a:spcAft>
              <a:spcPct val="35000"/>
            </a:spcAft>
            <a:buNone/>
          </a:pPr>
          <a:endParaRPr lang="en-CA" sz="1600" kern="1200" dirty="0"/>
        </a:p>
      </dsp:txBody>
      <dsp:txXfrm>
        <a:off x="5196939" y="1125766"/>
        <a:ext cx="1451023" cy="3957152"/>
      </dsp:txXfrm>
    </dsp:sp>
    <dsp:sp modelId="{AC1361B7-9639-491D-B0DB-0B256D104DE0}">
      <dsp:nvSpPr>
        <dsp:cNvPr id="0" name=""/>
        <dsp:cNvSpPr/>
      </dsp:nvSpPr>
      <dsp:spPr>
        <a:xfrm>
          <a:off x="4985971" y="202431"/>
          <a:ext cx="1661990" cy="92333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375" tIns="79375" rIns="79375" bIns="79375" numCol="1" spcCol="1270" anchor="ctr" anchorCtr="0">
          <a:noAutofit/>
        </a:bodyPr>
        <a:lstStyle/>
        <a:p>
          <a:pPr marL="0" lvl="0" indent="0" algn="ctr" defTabSz="1111250">
            <a:lnSpc>
              <a:spcPct val="90000"/>
            </a:lnSpc>
            <a:spcBef>
              <a:spcPct val="0"/>
            </a:spcBef>
            <a:spcAft>
              <a:spcPct val="35000"/>
            </a:spcAft>
            <a:buNone/>
          </a:pPr>
          <a:r>
            <a:rPr lang="en-CA" sz="2500" kern="1200" dirty="0"/>
            <a:t>2012</a:t>
          </a:r>
        </a:p>
      </dsp:txBody>
      <dsp:txXfrm>
        <a:off x="4985971" y="202431"/>
        <a:ext cx="1661990" cy="923335"/>
      </dsp:txXfrm>
    </dsp:sp>
    <dsp:sp modelId="{5670D8D2-BEAE-43E8-8D04-7F9DBBFDCFBC}">
      <dsp:nvSpPr>
        <dsp:cNvPr id="0" name=""/>
        <dsp:cNvSpPr/>
      </dsp:nvSpPr>
      <dsp:spPr>
        <a:xfrm>
          <a:off x="3323981" y="1125766"/>
          <a:ext cx="1661990" cy="3693342"/>
        </a:xfrm>
        <a:prstGeom prst="wedgeRectCallout">
          <a:avLst>
            <a:gd name="adj1" fmla="val 62500"/>
            <a:gd name="adj2" fmla="val 2083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711200">
            <a:lnSpc>
              <a:spcPct val="90000"/>
            </a:lnSpc>
            <a:spcBef>
              <a:spcPct val="0"/>
            </a:spcBef>
            <a:spcAft>
              <a:spcPct val="35000"/>
            </a:spcAft>
            <a:buNone/>
          </a:pPr>
          <a:endParaRPr lang="en-CA" sz="1600" kern="1200" dirty="0"/>
        </a:p>
        <a:p>
          <a:pPr marL="0" lvl="0" indent="0" algn="l" defTabSz="711200">
            <a:lnSpc>
              <a:spcPct val="90000"/>
            </a:lnSpc>
            <a:spcBef>
              <a:spcPct val="0"/>
            </a:spcBef>
            <a:spcAft>
              <a:spcPct val="35000"/>
            </a:spcAft>
            <a:buNone/>
          </a:pPr>
          <a:r>
            <a:rPr lang="en-CA" sz="1600" kern="1200" dirty="0"/>
            <a:t>Addition of Rotary Resolve House (24 beds prioritized for the homeless male population)</a:t>
          </a:r>
        </a:p>
        <a:p>
          <a:pPr marL="0" lvl="0" indent="0" algn="l" defTabSz="711200">
            <a:lnSpc>
              <a:spcPct val="90000"/>
            </a:lnSpc>
            <a:spcBef>
              <a:spcPct val="0"/>
            </a:spcBef>
            <a:spcAft>
              <a:spcPct val="35000"/>
            </a:spcAft>
            <a:buNone/>
          </a:pPr>
          <a:endParaRPr lang="en-CA" sz="1600" kern="1200" dirty="0"/>
        </a:p>
        <a:p>
          <a:pPr marL="0" lvl="0" indent="0" algn="l" defTabSz="711200">
            <a:lnSpc>
              <a:spcPct val="90000"/>
            </a:lnSpc>
            <a:spcBef>
              <a:spcPct val="0"/>
            </a:spcBef>
            <a:spcAft>
              <a:spcPct val="35000"/>
            </a:spcAft>
            <a:buNone/>
          </a:pPr>
          <a:endParaRPr lang="en-CA" sz="1600" kern="1200" dirty="0"/>
        </a:p>
      </dsp:txBody>
      <dsp:txXfrm>
        <a:off x="3534948" y="1125766"/>
        <a:ext cx="1451023" cy="3693342"/>
      </dsp:txXfrm>
    </dsp:sp>
    <dsp:sp modelId="{AF379990-448A-49EF-83CB-F5D5F19F84A8}">
      <dsp:nvSpPr>
        <dsp:cNvPr id="0" name=""/>
        <dsp:cNvSpPr/>
      </dsp:nvSpPr>
      <dsp:spPr>
        <a:xfrm>
          <a:off x="3323981" y="338557"/>
          <a:ext cx="1661990" cy="79143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375" tIns="79375" rIns="79375" bIns="79375" numCol="1" spcCol="1270" anchor="ctr" anchorCtr="0">
          <a:noAutofit/>
        </a:bodyPr>
        <a:lstStyle/>
        <a:p>
          <a:pPr marL="0" lvl="0" indent="0" algn="ctr" defTabSz="1111250">
            <a:lnSpc>
              <a:spcPct val="90000"/>
            </a:lnSpc>
            <a:spcBef>
              <a:spcPct val="0"/>
            </a:spcBef>
            <a:spcAft>
              <a:spcPct val="35000"/>
            </a:spcAft>
            <a:buNone/>
          </a:pPr>
          <a:r>
            <a:rPr lang="en-US" sz="2500" kern="1200" dirty="0"/>
            <a:t>2007</a:t>
          </a:r>
          <a:endParaRPr lang="en-CA" sz="2500" kern="1200" dirty="0"/>
        </a:p>
      </dsp:txBody>
      <dsp:txXfrm>
        <a:off x="3323981" y="338557"/>
        <a:ext cx="1661990" cy="791430"/>
      </dsp:txXfrm>
    </dsp:sp>
    <dsp:sp modelId="{8C0A08E7-5A98-4C1F-8B14-08BB3EA3CDAF}">
      <dsp:nvSpPr>
        <dsp:cNvPr id="0" name=""/>
        <dsp:cNvSpPr/>
      </dsp:nvSpPr>
      <dsp:spPr>
        <a:xfrm>
          <a:off x="1661990" y="1125766"/>
          <a:ext cx="1661990" cy="3429532"/>
        </a:xfrm>
        <a:prstGeom prst="wedgeRectCallout">
          <a:avLst>
            <a:gd name="adj1" fmla="val 62500"/>
            <a:gd name="adj2" fmla="val 2083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711200">
            <a:lnSpc>
              <a:spcPct val="90000"/>
            </a:lnSpc>
            <a:spcBef>
              <a:spcPct val="0"/>
            </a:spcBef>
            <a:spcAft>
              <a:spcPct val="35000"/>
            </a:spcAft>
            <a:buNone/>
          </a:pPr>
          <a:endParaRPr lang="en-CA" sz="1600" kern="1200" dirty="0"/>
        </a:p>
        <a:p>
          <a:pPr marL="0" lvl="0" indent="0" algn="l" defTabSz="711200">
            <a:lnSpc>
              <a:spcPct val="90000"/>
            </a:lnSpc>
            <a:spcBef>
              <a:spcPct val="0"/>
            </a:spcBef>
            <a:spcAft>
              <a:spcPct val="35000"/>
            </a:spcAft>
            <a:buNone/>
          </a:pPr>
          <a:r>
            <a:rPr lang="en-CA" sz="1600" kern="1200" dirty="0"/>
            <a:t>Addition of Father John </a:t>
          </a:r>
          <a:r>
            <a:rPr lang="en-CA" sz="1600" kern="1200" dirty="0" err="1"/>
            <a:t>Barlett</a:t>
          </a:r>
          <a:r>
            <a:rPr lang="en-CA" sz="1600" kern="1200" dirty="0"/>
            <a:t> House </a:t>
          </a:r>
        </a:p>
        <a:p>
          <a:pPr marL="0" lvl="0" indent="0" algn="l" defTabSz="711200">
            <a:lnSpc>
              <a:spcPct val="90000"/>
            </a:lnSpc>
            <a:spcBef>
              <a:spcPct val="0"/>
            </a:spcBef>
            <a:spcAft>
              <a:spcPct val="35000"/>
            </a:spcAft>
            <a:buNone/>
          </a:pPr>
          <a:endParaRPr lang="en-CA" sz="1600" kern="1200" dirty="0"/>
        </a:p>
        <a:p>
          <a:pPr marL="0" lvl="0" indent="0" algn="l" defTabSz="711200">
            <a:lnSpc>
              <a:spcPct val="90000"/>
            </a:lnSpc>
            <a:spcBef>
              <a:spcPct val="0"/>
            </a:spcBef>
            <a:spcAft>
              <a:spcPct val="35000"/>
            </a:spcAft>
            <a:buNone/>
          </a:pPr>
          <a:r>
            <a:rPr lang="en-CA" sz="1600" kern="1200" dirty="0"/>
            <a:t>29 beds added (19 for federal parolees, 10 for vulnerable men facing situations of homelessness)</a:t>
          </a:r>
        </a:p>
      </dsp:txBody>
      <dsp:txXfrm>
        <a:off x="1872957" y="1125766"/>
        <a:ext cx="1451023" cy="3429532"/>
      </dsp:txXfrm>
    </dsp:sp>
    <dsp:sp modelId="{81D109E2-20FD-4B94-BB44-3104B225CDDE}">
      <dsp:nvSpPr>
        <dsp:cNvPr id="0" name=""/>
        <dsp:cNvSpPr/>
      </dsp:nvSpPr>
      <dsp:spPr>
        <a:xfrm>
          <a:off x="1661990" y="466241"/>
          <a:ext cx="1661990" cy="65952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375" tIns="79375" rIns="79375" bIns="79375" numCol="1" spcCol="1270" anchor="ctr" anchorCtr="0">
          <a:noAutofit/>
        </a:bodyPr>
        <a:lstStyle/>
        <a:p>
          <a:pPr marL="0" lvl="0" indent="0" algn="ctr" defTabSz="1111250">
            <a:lnSpc>
              <a:spcPct val="90000"/>
            </a:lnSpc>
            <a:spcBef>
              <a:spcPct val="0"/>
            </a:spcBef>
            <a:spcAft>
              <a:spcPct val="35000"/>
            </a:spcAft>
            <a:buNone/>
          </a:pPr>
          <a:r>
            <a:rPr lang="en-US" sz="2500" kern="1200" dirty="0"/>
            <a:t>2000</a:t>
          </a:r>
          <a:endParaRPr lang="en-CA" sz="2500" kern="1200" dirty="0"/>
        </a:p>
      </dsp:txBody>
      <dsp:txXfrm>
        <a:off x="1661990" y="466241"/>
        <a:ext cx="1661990" cy="659525"/>
      </dsp:txXfrm>
    </dsp:sp>
    <dsp:sp modelId="{FFFF8E99-9204-4D74-8073-26E2B25D3415}">
      <dsp:nvSpPr>
        <dsp:cNvPr id="0" name=""/>
        <dsp:cNvSpPr/>
      </dsp:nvSpPr>
      <dsp:spPr>
        <a:xfrm>
          <a:off x="0" y="1125766"/>
          <a:ext cx="1661990" cy="3165722"/>
        </a:xfrm>
        <a:prstGeom prst="wedgeRectCallout">
          <a:avLst>
            <a:gd name="adj1" fmla="val 62500"/>
            <a:gd name="adj2" fmla="val 2083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711200">
            <a:lnSpc>
              <a:spcPct val="90000"/>
            </a:lnSpc>
            <a:spcBef>
              <a:spcPct val="0"/>
            </a:spcBef>
            <a:spcAft>
              <a:spcPct val="35000"/>
            </a:spcAft>
            <a:buNone/>
          </a:pPr>
          <a:endParaRPr lang="en-CA" sz="1600" kern="1200" dirty="0"/>
        </a:p>
        <a:p>
          <a:pPr marL="0" lvl="0" indent="0" algn="l" defTabSz="711200">
            <a:lnSpc>
              <a:spcPct val="90000"/>
            </a:lnSpc>
            <a:spcBef>
              <a:spcPct val="0"/>
            </a:spcBef>
            <a:spcAft>
              <a:spcPct val="35000"/>
            </a:spcAft>
            <a:buNone/>
          </a:pPr>
          <a:r>
            <a:rPr lang="en-CA" sz="1600" kern="1200" dirty="0"/>
            <a:t>Expansion of Sir Robert William Residence to 31 beds</a:t>
          </a:r>
        </a:p>
        <a:p>
          <a:pPr marL="0" lvl="0" indent="0" algn="l" defTabSz="711200">
            <a:lnSpc>
              <a:spcPct val="90000"/>
            </a:lnSpc>
            <a:spcBef>
              <a:spcPct val="0"/>
            </a:spcBef>
            <a:spcAft>
              <a:spcPct val="35000"/>
            </a:spcAft>
            <a:buNone/>
          </a:pPr>
          <a:endParaRPr lang="en-CA" sz="1600" kern="1200" dirty="0"/>
        </a:p>
      </dsp:txBody>
      <dsp:txXfrm>
        <a:off x="210967" y="1125766"/>
        <a:ext cx="1451023" cy="3165722"/>
      </dsp:txXfrm>
    </dsp:sp>
    <dsp:sp modelId="{C42AE342-9790-4E1B-8E5D-6D0C91696F02}">
      <dsp:nvSpPr>
        <dsp:cNvPr id="0" name=""/>
        <dsp:cNvSpPr/>
      </dsp:nvSpPr>
      <dsp:spPr>
        <a:xfrm>
          <a:off x="0" y="598146"/>
          <a:ext cx="1661990" cy="52762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375" tIns="79375" rIns="79375" bIns="79375" numCol="1" spcCol="1270" anchor="ctr" anchorCtr="0">
          <a:noAutofit/>
        </a:bodyPr>
        <a:lstStyle/>
        <a:p>
          <a:pPr marL="0" lvl="0" indent="0" algn="ctr" defTabSz="1111250">
            <a:lnSpc>
              <a:spcPct val="90000"/>
            </a:lnSpc>
            <a:spcBef>
              <a:spcPct val="0"/>
            </a:spcBef>
            <a:spcAft>
              <a:spcPct val="35000"/>
            </a:spcAft>
            <a:buNone/>
          </a:pPr>
          <a:r>
            <a:rPr lang="en-CA" sz="2500" kern="1200" dirty="0"/>
            <a:t>1987</a:t>
          </a:r>
        </a:p>
      </dsp:txBody>
      <dsp:txXfrm>
        <a:off x="0" y="598146"/>
        <a:ext cx="1661990" cy="527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5AD8F-1DD5-4761-AA93-234C734C867D}">
      <dsp:nvSpPr>
        <dsp:cNvPr id="0" name=""/>
        <dsp:cNvSpPr/>
      </dsp:nvSpPr>
      <dsp:spPr>
        <a:xfrm>
          <a:off x="3047" y="507313"/>
          <a:ext cx="2970832" cy="1188333"/>
        </a:xfrm>
        <a:prstGeom prst="rect">
          <a:avLst/>
        </a:prstGeom>
        <a:solidFill>
          <a:schemeClr val="accent3">
            <a:shade val="80000"/>
            <a:hueOff val="0"/>
            <a:satOff val="0"/>
            <a:lumOff val="0"/>
            <a:alphaOff val="0"/>
          </a:schemeClr>
        </a:solidFill>
        <a:ln w="1079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marL="0" lvl="0" indent="0" algn="ctr" defTabSz="2089150">
            <a:lnSpc>
              <a:spcPct val="90000"/>
            </a:lnSpc>
            <a:spcBef>
              <a:spcPct val="0"/>
            </a:spcBef>
            <a:spcAft>
              <a:spcPct val="35000"/>
            </a:spcAft>
            <a:buNone/>
          </a:pPr>
          <a:r>
            <a:rPr lang="en-CA" sz="4700" kern="1200" dirty="0"/>
            <a:t>Stream 1</a:t>
          </a:r>
        </a:p>
      </dsp:txBody>
      <dsp:txXfrm>
        <a:off x="3047" y="507313"/>
        <a:ext cx="2970832" cy="1188333"/>
      </dsp:txXfrm>
    </dsp:sp>
    <dsp:sp modelId="{A83970AA-B96B-4880-B3D0-4C635CB253F8}">
      <dsp:nvSpPr>
        <dsp:cNvPr id="0" name=""/>
        <dsp:cNvSpPr/>
      </dsp:nvSpPr>
      <dsp:spPr>
        <a:xfrm>
          <a:off x="3047" y="1695646"/>
          <a:ext cx="2970832" cy="2064240"/>
        </a:xfrm>
        <a:prstGeom prst="rect">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r>
            <a:rPr lang="en-CA" sz="2400" kern="1200" dirty="0">
              <a:solidFill>
                <a:schemeClr val="tx1"/>
              </a:solidFill>
            </a:rPr>
            <a:t>Men</a:t>
          </a:r>
        </a:p>
        <a:p>
          <a:pPr marL="228600" lvl="1" indent="-228600" algn="l" defTabSz="1066800">
            <a:lnSpc>
              <a:spcPct val="90000"/>
            </a:lnSpc>
            <a:spcBef>
              <a:spcPct val="0"/>
            </a:spcBef>
            <a:spcAft>
              <a:spcPct val="15000"/>
            </a:spcAft>
            <a:buNone/>
          </a:pPr>
          <a:r>
            <a:rPr lang="en-CA" sz="2400" kern="1200" dirty="0">
              <a:solidFill>
                <a:schemeClr val="tx1"/>
              </a:solidFill>
            </a:rPr>
            <a:t>exiting the</a:t>
          </a:r>
        </a:p>
        <a:p>
          <a:pPr marL="228600" lvl="1" indent="-228600" algn="l" defTabSz="1066800">
            <a:lnSpc>
              <a:spcPct val="90000"/>
            </a:lnSpc>
            <a:spcBef>
              <a:spcPct val="0"/>
            </a:spcBef>
            <a:spcAft>
              <a:spcPct val="15000"/>
            </a:spcAft>
            <a:buNone/>
          </a:pPr>
          <a:r>
            <a:rPr lang="en-CA" sz="2400" kern="1200" dirty="0">
              <a:solidFill>
                <a:schemeClr val="tx1"/>
              </a:solidFill>
            </a:rPr>
            <a:t>prison system</a:t>
          </a:r>
        </a:p>
      </dsp:txBody>
      <dsp:txXfrm>
        <a:off x="3047" y="1695646"/>
        <a:ext cx="2970832" cy="2064240"/>
      </dsp:txXfrm>
    </dsp:sp>
    <dsp:sp modelId="{AEBAF991-029C-4501-AC5C-247393EE93DB}">
      <dsp:nvSpPr>
        <dsp:cNvPr id="0" name=""/>
        <dsp:cNvSpPr/>
      </dsp:nvSpPr>
      <dsp:spPr>
        <a:xfrm>
          <a:off x="3389796" y="507313"/>
          <a:ext cx="2970832" cy="1188333"/>
        </a:xfrm>
        <a:prstGeom prst="rect">
          <a:avLst/>
        </a:prstGeom>
        <a:solidFill>
          <a:schemeClr val="accent3">
            <a:shade val="80000"/>
            <a:hueOff val="-64509"/>
            <a:satOff val="1057"/>
            <a:lumOff val="10743"/>
            <a:alphaOff val="0"/>
          </a:schemeClr>
        </a:solidFill>
        <a:ln w="10795" cap="flat" cmpd="sng" algn="ctr">
          <a:solidFill>
            <a:schemeClr val="accent3">
              <a:shade val="80000"/>
              <a:hueOff val="-64509"/>
              <a:satOff val="1057"/>
              <a:lumOff val="107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marL="0" lvl="0" indent="0" algn="ctr" defTabSz="2089150">
            <a:lnSpc>
              <a:spcPct val="90000"/>
            </a:lnSpc>
            <a:spcBef>
              <a:spcPct val="0"/>
            </a:spcBef>
            <a:spcAft>
              <a:spcPct val="35000"/>
            </a:spcAft>
            <a:buNone/>
          </a:pPr>
          <a:r>
            <a:rPr lang="en-CA" sz="4700" kern="1200" dirty="0"/>
            <a:t>Stream 2</a:t>
          </a:r>
        </a:p>
      </dsp:txBody>
      <dsp:txXfrm>
        <a:off x="3389796" y="507313"/>
        <a:ext cx="2970832" cy="1188333"/>
      </dsp:txXfrm>
    </dsp:sp>
    <dsp:sp modelId="{4CDD8D8C-D973-44C1-9684-83ACC5DE8660}">
      <dsp:nvSpPr>
        <dsp:cNvPr id="0" name=""/>
        <dsp:cNvSpPr/>
      </dsp:nvSpPr>
      <dsp:spPr>
        <a:xfrm>
          <a:off x="3389796" y="1695646"/>
          <a:ext cx="2970832" cy="2064240"/>
        </a:xfrm>
        <a:prstGeom prst="rect">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r>
            <a:rPr lang="en-CA" sz="2400" kern="1200" dirty="0"/>
            <a:t>Men</a:t>
          </a:r>
        </a:p>
        <a:p>
          <a:pPr marL="228600" lvl="1" indent="-228600" algn="l" defTabSz="1066800">
            <a:lnSpc>
              <a:spcPct val="90000"/>
            </a:lnSpc>
            <a:spcBef>
              <a:spcPct val="0"/>
            </a:spcBef>
            <a:spcAft>
              <a:spcPct val="15000"/>
            </a:spcAft>
            <a:buNone/>
          </a:pPr>
          <a:r>
            <a:rPr lang="en-CA" sz="2400" kern="1200" dirty="0"/>
            <a:t>dealing with</a:t>
          </a:r>
        </a:p>
        <a:p>
          <a:pPr marL="228600" lvl="1" indent="-228600" algn="l" defTabSz="1066800">
            <a:lnSpc>
              <a:spcPct val="90000"/>
            </a:lnSpc>
            <a:spcBef>
              <a:spcPct val="0"/>
            </a:spcBef>
            <a:spcAft>
              <a:spcPct val="15000"/>
            </a:spcAft>
            <a:buNone/>
          </a:pPr>
          <a:r>
            <a:rPr lang="en-CA" sz="2400" kern="1200" dirty="0"/>
            <a:t>mental health</a:t>
          </a:r>
        </a:p>
        <a:p>
          <a:pPr marL="228600" lvl="1" indent="-228600" algn="l" defTabSz="1066800">
            <a:lnSpc>
              <a:spcPct val="90000"/>
            </a:lnSpc>
            <a:spcBef>
              <a:spcPct val="0"/>
            </a:spcBef>
            <a:spcAft>
              <a:spcPct val="15000"/>
            </a:spcAft>
            <a:buNone/>
          </a:pPr>
          <a:r>
            <a:rPr lang="en-CA" sz="2400" kern="1200" dirty="0"/>
            <a:t>and addictions</a:t>
          </a:r>
        </a:p>
      </dsp:txBody>
      <dsp:txXfrm>
        <a:off x="3389796" y="1695646"/>
        <a:ext cx="2970832" cy="2064240"/>
      </dsp:txXfrm>
    </dsp:sp>
    <dsp:sp modelId="{A8641AC0-05DE-4B0A-B5F3-61C5DA52E854}">
      <dsp:nvSpPr>
        <dsp:cNvPr id="0" name=""/>
        <dsp:cNvSpPr/>
      </dsp:nvSpPr>
      <dsp:spPr>
        <a:xfrm>
          <a:off x="6776545" y="507313"/>
          <a:ext cx="2970832" cy="1188333"/>
        </a:xfrm>
        <a:prstGeom prst="rect">
          <a:avLst/>
        </a:prstGeom>
        <a:solidFill>
          <a:schemeClr val="accent3">
            <a:shade val="80000"/>
            <a:hueOff val="-129019"/>
            <a:satOff val="2113"/>
            <a:lumOff val="21487"/>
            <a:alphaOff val="0"/>
          </a:schemeClr>
        </a:solidFill>
        <a:ln w="10795" cap="flat" cmpd="sng" algn="ctr">
          <a:solidFill>
            <a:schemeClr val="accent3">
              <a:shade val="80000"/>
              <a:hueOff val="-129019"/>
              <a:satOff val="2113"/>
              <a:lumOff val="2148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marL="0" lvl="0" indent="0" algn="ctr" defTabSz="2089150">
            <a:lnSpc>
              <a:spcPct val="90000"/>
            </a:lnSpc>
            <a:spcBef>
              <a:spcPct val="0"/>
            </a:spcBef>
            <a:spcAft>
              <a:spcPct val="35000"/>
            </a:spcAft>
            <a:buNone/>
          </a:pPr>
          <a:r>
            <a:rPr lang="en-CA" sz="4700" kern="1200" dirty="0"/>
            <a:t>Stream 3</a:t>
          </a:r>
        </a:p>
      </dsp:txBody>
      <dsp:txXfrm>
        <a:off x="6776545" y="507313"/>
        <a:ext cx="2970832" cy="1188333"/>
      </dsp:txXfrm>
    </dsp:sp>
    <dsp:sp modelId="{9CBC7431-7879-4D7C-BF1A-444457BC9DE1}">
      <dsp:nvSpPr>
        <dsp:cNvPr id="0" name=""/>
        <dsp:cNvSpPr/>
      </dsp:nvSpPr>
      <dsp:spPr>
        <a:xfrm>
          <a:off x="6776545" y="1695646"/>
          <a:ext cx="2970832" cy="2064240"/>
        </a:xfrm>
        <a:prstGeom prst="rect">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r>
            <a:rPr lang="en-CA" sz="2400" kern="1200" dirty="0"/>
            <a:t>Men</a:t>
          </a:r>
        </a:p>
        <a:p>
          <a:pPr marL="228600" lvl="1" indent="-228600" algn="l" defTabSz="1066800">
            <a:lnSpc>
              <a:spcPct val="90000"/>
            </a:lnSpc>
            <a:spcBef>
              <a:spcPct val="0"/>
            </a:spcBef>
            <a:spcAft>
              <a:spcPct val="15000"/>
            </a:spcAft>
            <a:buNone/>
          </a:pPr>
          <a:r>
            <a:rPr lang="en-CA" sz="2400" kern="1200" dirty="0"/>
            <a:t>in their senior</a:t>
          </a:r>
        </a:p>
        <a:p>
          <a:pPr marL="228600" lvl="1" indent="-228600" algn="l" defTabSz="1066800">
            <a:lnSpc>
              <a:spcPct val="90000"/>
            </a:lnSpc>
            <a:spcBef>
              <a:spcPct val="0"/>
            </a:spcBef>
            <a:spcAft>
              <a:spcPct val="15000"/>
            </a:spcAft>
            <a:buNone/>
          </a:pPr>
          <a:r>
            <a:rPr lang="en-CA" sz="2400" kern="1200" dirty="0"/>
            <a:t>years at high-</a:t>
          </a:r>
        </a:p>
        <a:p>
          <a:pPr marL="228600" lvl="1" indent="-228600" algn="l" defTabSz="1066800">
            <a:lnSpc>
              <a:spcPct val="90000"/>
            </a:lnSpc>
            <a:spcBef>
              <a:spcPct val="0"/>
            </a:spcBef>
            <a:spcAft>
              <a:spcPct val="15000"/>
            </a:spcAft>
            <a:buNone/>
          </a:pPr>
          <a:r>
            <a:rPr lang="en-CA" sz="2400" kern="1200" dirty="0"/>
            <a:t>risk</a:t>
          </a:r>
        </a:p>
      </dsp:txBody>
      <dsp:txXfrm>
        <a:off x="6776545" y="1695646"/>
        <a:ext cx="2970832" cy="2064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3E29C-AF87-48AC-A67C-D5C9EE918157}">
      <dsp:nvSpPr>
        <dsp:cNvPr id="0" name=""/>
        <dsp:cNvSpPr/>
      </dsp:nvSpPr>
      <dsp:spPr>
        <a:xfrm>
          <a:off x="385157" y="319278"/>
          <a:ext cx="3593602" cy="4583676"/>
        </a:xfrm>
        <a:prstGeom prst="roundRect">
          <a:avLst/>
        </a:prstGeom>
        <a:solidFill>
          <a:schemeClr val="accent3">
            <a:tint val="40000"/>
            <a:hueOff val="0"/>
            <a:satOff val="0"/>
            <a:lumOff val="0"/>
            <a:alphaOff val="0"/>
          </a:schemeClr>
        </a:solidFill>
        <a:ln w="1079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C4C935-3D03-4221-9440-FBACA352D6D2}">
      <dsp:nvSpPr>
        <dsp:cNvPr id="0" name=""/>
        <dsp:cNvSpPr/>
      </dsp:nvSpPr>
      <dsp:spPr>
        <a:xfrm>
          <a:off x="708075" y="0"/>
          <a:ext cx="2484804" cy="2640087"/>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n-CA" sz="1800" kern="1200" dirty="0"/>
        </a:p>
      </dsp:txBody>
      <dsp:txXfrm>
        <a:off x="708075" y="0"/>
        <a:ext cx="2484804" cy="2640087"/>
      </dsp:txXfrm>
    </dsp:sp>
    <dsp:sp modelId="{62468CDD-37AB-4EC7-8212-0AFC8F57D9B0}">
      <dsp:nvSpPr>
        <dsp:cNvPr id="0" name=""/>
        <dsp:cNvSpPr/>
      </dsp:nvSpPr>
      <dsp:spPr>
        <a:xfrm>
          <a:off x="3460167" y="667"/>
          <a:ext cx="1069599" cy="106959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1000" r="-21000"/>
          </a:stretch>
        </a:blipFill>
        <a:ln w="1079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C18A4-0F7D-48F5-87A4-0CA0849447AC}">
      <dsp:nvSpPr>
        <dsp:cNvPr id="0" name=""/>
        <dsp:cNvSpPr/>
      </dsp:nvSpPr>
      <dsp:spPr>
        <a:xfrm>
          <a:off x="4529766" y="667"/>
          <a:ext cx="4668798" cy="1069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en-CA" sz="2800" kern="1200" dirty="0"/>
            <a:t>Medical care</a:t>
          </a:r>
        </a:p>
      </dsp:txBody>
      <dsp:txXfrm>
        <a:off x="4529766" y="667"/>
        <a:ext cx="4668798" cy="1069599"/>
      </dsp:txXfrm>
    </dsp:sp>
    <dsp:sp modelId="{600F38CE-AF85-4A20-88C5-DE4B3D741292}">
      <dsp:nvSpPr>
        <dsp:cNvPr id="0" name=""/>
        <dsp:cNvSpPr/>
      </dsp:nvSpPr>
      <dsp:spPr>
        <a:xfrm>
          <a:off x="3460167" y="1262794"/>
          <a:ext cx="1069599" cy="106959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a:ln w="1079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81649-6069-4F04-AED4-FBDFFABCE2F4}">
      <dsp:nvSpPr>
        <dsp:cNvPr id="0" name=""/>
        <dsp:cNvSpPr/>
      </dsp:nvSpPr>
      <dsp:spPr>
        <a:xfrm>
          <a:off x="4529766" y="1262794"/>
          <a:ext cx="4175860" cy="1069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en-CA" sz="2800" kern="1200" dirty="0"/>
            <a:t>Meal Program</a:t>
          </a:r>
        </a:p>
      </dsp:txBody>
      <dsp:txXfrm>
        <a:off x="4529766" y="1262794"/>
        <a:ext cx="4175860" cy="1069599"/>
      </dsp:txXfrm>
    </dsp:sp>
    <dsp:sp modelId="{08499BA8-D32A-4690-9FAA-77A871B50333}">
      <dsp:nvSpPr>
        <dsp:cNvPr id="0" name=""/>
        <dsp:cNvSpPr/>
      </dsp:nvSpPr>
      <dsp:spPr>
        <a:xfrm>
          <a:off x="3460167" y="2617537"/>
          <a:ext cx="1069599" cy="1069599"/>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a:ln w="1079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CC5D3-FEE2-4FE0-9A21-15525031553E}">
      <dsp:nvSpPr>
        <dsp:cNvPr id="0" name=""/>
        <dsp:cNvSpPr/>
      </dsp:nvSpPr>
      <dsp:spPr>
        <a:xfrm>
          <a:off x="4529766" y="2524921"/>
          <a:ext cx="3957278" cy="125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en-US" sz="2800" kern="1200" dirty="0"/>
            <a:t>Counselling </a:t>
          </a:r>
        </a:p>
        <a:p>
          <a:pPr marL="0" lvl="0" indent="0" algn="l" defTabSz="1244600">
            <a:lnSpc>
              <a:spcPct val="90000"/>
            </a:lnSpc>
            <a:spcBef>
              <a:spcPct val="0"/>
            </a:spcBef>
            <a:spcAft>
              <a:spcPct val="35000"/>
            </a:spcAft>
            <a:buNone/>
          </a:pPr>
          <a:r>
            <a:rPr lang="en-US" sz="1800" kern="1200" dirty="0"/>
            <a:t>(mental health and addictions)</a:t>
          </a:r>
          <a:endParaRPr lang="en-CA" sz="1600" kern="1200" dirty="0"/>
        </a:p>
      </dsp:txBody>
      <dsp:txXfrm>
        <a:off x="4529766" y="2524921"/>
        <a:ext cx="3957278" cy="1254832"/>
      </dsp:txXfrm>
    </dsp:sp>
    <dsp:sp modelId="{9A3BBD17-7CA3-4B10-94AC-9371BEB75D26}">
      <dsp:nvSpPr>
        <dsp:cNvPr id="0" name=""/>
        <dsp:cNvSpPr/>
      </dsp:nvSpPr>
      <dsp:spPr>
        <a:xfrm>
          <a:off x="3460167" y="3972281"/>
          <a:ext cx="1069599" cy="1069599"/>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12000" b="-12000"/>
          </a:stretch>
        </a:blipFill>
        <a:ln w="1079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EB0E2F-260D-4647-B60F-4507EA6A076E}">
      <dsp:nvSpPr>
        <dsp:cNvPr id="0" name=""/>
        <dsp:cNvSpPr/>
      </dsp:nvSpPr>
      <dsp:spPr>
        <a:xfrm>
          <a:off x="4529766" y="3972281"/>
          <a:ext cx="2455725" cy="1069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en-CA" sz="2800" kern="1200" dirty="0"/>
            <a:t>Life Skills Programming </a:t>
          </a:r>
        </a:p>
      </dsp:txBody>
      <dsp:txXfrm>
        <a:off x="4529766" y="3972281"/>
        <a:ext cx="2455725" cy="1069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7EF1F-090F-4E7B-B9F8-F6CDB4F4C626}">
      <dsp:nvSpPr>
        <dsp:cNvPr id="0" name=""/>
        <dsp:cNvSpPr/>
      </dsp:nvSpPr>
      <dsp:spPr>
        <a:xfrm>
          <a:off x="0" y="621125"/>
          <a:ext cx="10285411" cy="902873"/>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CA" sz="4400" kern="1200" dirty="0"/>
            <a:t>Vision</a:t>
          </a:r>
        </a:p>
      </dsp:txBody>
      <dsp:txXfrm>
        <a:off x="44075" y="665200"/>
        <a:ext cx="10197261" cy="814723"/>
      </dsp:txXfrm>
    </dsp:sp>
    <dsp:sp modelId="{4BE939B1-C3C7-4F5E-8CB7-5E0EE300682A}">
      <dsp:nvSpPr>
        <dsp:cNvPr id="0" name=""/>
        <dsp:cNvSpPr/>
      </dsp:nvSpPr>
      <dsp:spPr>
        <a:xfrm>
          <a:off x="0" y="1523998"/>
          <a:ext cx="10285411"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562" tIns="25400" rIns="142240" bIns="25400" numCol="1" spcCol="1270" anchor="t" anchorCtr="0">
          <a:noAutofit/>
        </a:bodyPr>
        <a:lstStyle/>
        <a:p>
          <a:pPr marL="228600" lvl="1" indent="-228600" algn="l" defTabSz="889000">
            <a:lnSpc>
              <a:spcPct val="90000"/>
            </a:lnSpc>
            <a:spcBef>
              <a:spcPct val="0"/>
            </a:spcBef>
            <a:spcAft>
              <a:spcPct val="20000"/>
            </a:spcAft>
            <a:buNone/>
          </a:pPr>
          <a:r>
            <a:rPr lang="en-CA" sz="2000" kern="1200" dirty="0"/>
            <a:t>We are dedicated to supporting our clients, building their capacity and</a:t>
          </a:r>
        </a:p>
        <a:p>
          <a:pPr marL="228600" lvl="1" indent="-228600" algn="l" defTabSz="889000">
            <a:lnSpc>
              <a:spcPct val="90000"/>
            </a:lnSpc>
            <a:spcBef>
              <a:spcPct val="0"/>
            </a:spcBef>
            <a:spcAft>
              <a:spcPct val="20000"/>
            </a:spcAft>
            <a:buNone/>
          </a:pPr>
          <a:r>
            <a:rPr lang="en-CA" sz="2000" kern="1200" dirty="0"/>
            <a:t>enabling the development of key life skills through evidence-informed</a:t>
          </a:r>
        </a:p>
        <a:p>
          <a:pPr marL="228600" lvl="1" indent="-228600" algn="l" defTabSz="889000">
            <a:lnSpc>
              <a:spcPct val="90000"/>
            </a:lnSpc>
            <a:spcBef>
              <a:spcPct val="0"/>
            </a:spcBef>
            <a:spcAft>
              <a:spcPct val="20000"/>
            </a:spcAft>
            <a:buNone/>
          </a:pPr>
          <a:r>
            <a:rPr lang="en-CA" sz="2000" kern="1200" dirty="0"/>
            <a:t>holistic programs and services that optimize quality of life.</a:t>
          </a:r>
        </a:p>
      </dsp:txBody>
      <dsp:txXfrm>
        <a:off x="0" y="1523998"/>
        <a:ext cx="10285411" cy="1059840"/>
      </dsp:txXfrm>
    </dsp:sp>
    <dsp:sp modelId="{E31ECE40-DFB8-4CF7-A8ED-C3A7A33051C4}">
      <dsp:nvSpPr>
        <dsp:cNvPr id="0" name=""/>
        <dsp:cNvSpPr/>
      </dsp:nvSpPr>
      <dsp:spPr>
        <a:xfrm>
          <a:off x="0" y="2583838"/>
          <a:ext cx="10285411" cy="840596"/>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CA" sz="4400" kern="1200" dirty="0"/>
            <a:t>Mission</a:t>
          </a:r>
        </a:p>
      </dsp:txBody>
      <dsp:txXfrm>
        <a:off x="41035" y="2624873"/>
        <a:ext cx="10203341" cy="758526"/>
      </dsp:txXfrm>
    </dsp:sp>
    <dsp:sp modelId="{56275419-70FD-4C33-94FA-449043047BDE}">
      <dsp:nvSpPr>
        <dsp:cNvPr id="0" name=""/>
        <dsp:cNvSpPr/>
      </dsp:nvSpPr>
      <dsp:spPr>
        <a:xfrm>
          <a:off x="0" y="3424434"/>
          <a:ext cx="10285411"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562" tIns="25400" rIns="142240" bIns="25400" numCol="1" spcCol="1270" anchor="t" anchorCtr="0">
          <a:noAutofit/>
        </a:bodyPr>
        <a:lstStyle/>
        <a:p>
          <a:pPr marL="228600" lvl="1" indent="-228600" algn="l" defTabSz="889000">
            <a:lnSpc>
              <a:spcPct val="90000"/>
            </a:lnSpc>
            <a:spcBef>
              <a:spcPct val="0"/>
            </a:spcBef>
            <a:spcAft>
              <a:spcPct val="20000"/>
            </a:spcAft>
            <a:buNone/>
          </a:pPr>
          <a:r>
            <a:rPr lang="en-CA" sz="2000" kern="1200" dirty="0"/>
            <a:t>We are an innovative leader committed to building safe and healthier</a:t>
          </a:r>
        </a:p>
        <a:p>
          <a:pPr marL="228600" lvl="1" indent="-228600" algn="l" defTabSz="889000">
            <a:lnSpc>
              <a:spcPct val="90000"/>
            </a:lnSpc>
            <a:spcBef>
              <a:spcPct val="0"/>
            </a:spcBef>
            <a:spcAft>
              <a:spcPct val="20000"/>
            </a:spcAft>
            <a:buNone/>
          </a:pPr>
          <a:r>
            <a:rPr lang="en-CA" sz="2000" kern="1200" dirty="0"/>
            <a:t>communities of inclusion that care for and value each and every</a:t>
          </a:r>
        </a:p>
        <a:p>
          <a:pPr marL="228600" lvl="1" indent="-228600" algn="l" defTabSz="889000">
            <a:lnSpc>
              <a:spcPct val="90000"/>
            </a:lnSpc>
            <a:spcBef>
              <a:spcPct val="0"/>
            </a:spcBef>
            <a:spcAft>
              <a:spcPct val="20000"/>
            </a:spcAft>
            <a:buNone/>
          </a:pPr>
          <a:r>
            <a:rPr lang="en-CA" sz="2000" kern="1200" dirty="0"/>
            <a:t>individual.</a:t>
          </a:r>
        </a:p>
      </dsp:txBody>
      <dsp:txXfrm>
        <a:off x="0" y="3424434"/>
        <a:ext cx="10285411" cy="1059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B2FC8-F7DB-44C9-BFBA-E1EEB9950A75}">
      <dsp:nvSpPr>
        <dsp:cNvPr id="0" name=""/>
        <dsp:cNvSpPr/>
      </dsp:nvSpPr>
      <dsp:spPr>
        <a:xfrm>
          <a:off x="0" y="305444"/>
          <a:ext cx="3047007" cy="1828204"/>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1.  Enhance existing supports and services for men with a history of conflict with the law, addictions and/or mental health.</a:t>
          </a:r>
        </a:p>
      </dsp:txBody>
      <dsp:txXfrm>
        <a:off x="0" y="305444"/>
        <a:ext cx="3047007" cy="1828204"/>
      </dsp:txXfrm>
    </dsp:sp>
    <dsp:sp modelId="{70A39E25-C6B9-4CA4-9A3A-AC59D33153CC}">
      <dsp:nvSpPr>
        <dsp:cNvPr id="0" name=""/>
        <dsp:cNvSpPr/>
      </dsp:nvSpPr>
      <dsp:spPr>
        <a:xfrm>
          <a:off x="3351708" y="305444"/>
          <a:ext cx="3047007" cy="1828204"/>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2. Develop our niche and expertise to fill the gap in serving men requiring complex medical, geriatric, neurobehavioural and/or palliative care.</a:t>
          </a:r>
        </a:p>
      </dsp:txBody>
      <dsp:txXfrm>
        <a:off x="3351708" y="305444"/>
        <a:ext cx="3047007" cy="1828204"/>
      </dsp:txXfrm>
    </dsp:sp>
    <dsp:sp modelId="{B153E976-3BE8-4E23-9F5A-AC9B349F52BA}">
      <dsp:nvSpPr>
        <dsp:cNvPr id="0" name=""/>
        <dsp:cNvSpPr/>
      </dsp:nvSpPr>
      <dsp:spPr>
        <a:xfrm>
          <a:off x="6703417" y="305444"/>
          <a:ext cx="3047007" cy="1828204"/>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3. Attract and retain top talent to support the provision of excellence in client-centred care.</a:t>
          </a:r>
        </a:p>
      </dsp:txBody>
      <dsp:txXfrm>
        <a:off x="6703417" y="305444"/>
        <a:ext cx="3047007" cy="1828204"/>
      </dsp:txXfrm>
    </dsp:sp>
    <dsp:sp modelId="{568B017D-F236-4D6E-AC54-B394A4691B0C}">
      <dsp:nvSpPr>
        <dsp:cNvPr id="0" name=""/>
        <dsp:cNvSpPr/>
      </dsp:nvSpPr>
      <dsp:spPr>
        <a:xfrm>
          <a:off x="1675854" y="2438350"/>
          <a:ext cx="3047007" cy="1828204"/>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4. Operationalize the three- year fundraising, brand awareness and operational efficiency strategy.</a:t>
          </a:r>
          <a:endParaRPr lang="en-CA" sz="1900" b="0" kern="1200" dirty="0"/>
        </a:p>
      </dsp:txBody>
      <dsp:txXfrm>
        <a:off x="1675854" y="2438350"/>
        <a:ext cx="3047007" cy="1828204"/>
      </dsp:txXfrm>
    </dsp:sp>
    <dsp:sp modelId="{846A3906-12CF-4A8E-8AD0-B67E62BEE6CF}">
      <dsp:nvSpPr>
        <dsp:cNvPr id="0" name=""/>
        <dsp:cNvSpPr/>
      </dsp:nvSpPr>
      <dsp:spPr>
        <a:xfrm>
          <a:off x="5027562" y="2438350"/>
          <a:ext cx="3047007" cy="1828204"/>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5. Demonstrate accountability, transparency and effective stewardship by way of accreditation certification.</a:t>
          </a:r>
        </a:p>
      </dsp:txBody>
      <dsp:txXfrm>
        <a:off x="5027562" y="2438350"/>
        <a:ext cx="3047007" cy="18282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C1D63-AF3C-4AF7-8FFB-5AF562697168}">
      <dsp:nvSpPr>
        <dsp:cNvPr id="0" name=""/>
        <dsp:cNvSpPr/>
      </dsp:nvSpPr>
      <dsp:spPr>
        <a:xfrm rot="5400000">
          <a:off x="5087986" y="-2018488"/>
          <a:ext cx="1170867" cy="5339689"/>
        </a:xfrm>
        <a:prstGeom prst="round2SameRect">
          <a:avLst/>
        </a:prstGeom>
        <a:solidFill>
          <a:schemeClr val="accent3">
            <a:alpha val="90000"/>
          </a:schemeClr>
        </a:solidFill>
        <a:ln w="1079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CA" sz="1400" kern="1200" dirty="0"/>
            <a:t>Diane Doherty (Chair)</a:t>
          </a:r>
        </a:p>
        <a:p>
          <a:pPr marL="114300" lvl="1" indent="-114300" algn="l" defTabSz="622300">
            <a:lnSpc>
              <a:spcPct val="90000"/>
            </a:lnSpc>
            <a:spcBef>
              <a:spcPct val="0"/>
            </a:spcBef>
            <a:spcAft>
              <a:spcPct val="15000"/>
            </a:spcAft>
            <a:buChar char="•"/>
          </a:pPr>
          <a:r>
            <a:rPr lang="en-CA" sz="1400" kern="1200" dirty="0"/>
            <a:t>Rizwan Hassan</a:t>
          </a:r>
        </a:p>
        <a:p>
          <a:pPr marL="114300" lvl="1" indent="-114300" algn="l" defTabSz="622300">
            <a:lnSpc>
              <a:spcPct val="90000"/>
            </a:lnSpc>
            <a:spcBef>
              <a:spcPct val="0"/>
            </a:spcBef>
            <a:spcAft>
              <a:spcPct val="15000"/>
            </a:spcAft>
            <a:buChar char="•"/>
          </a:pPr>
          <a:r>
            <a:rPr lang="en-CA" sz="1400" kern="1200" dirty="0"/>
            <a:t>Irfan Hassan</a:t>
          </a:r>
        </a:p>
        <a:p>
          <a:pPr marL="114300" lvl="1" indent="-114300" algn="l" defTabSz="622300">
            <a:lnSpc>
              <a:spcPct val="90000"/>
            </a:lnSpc>
            <a:spcBef>
              <a:spcPct val="0"/>
            </a:spcBef>
            <a:spcAft>
              <a:spcPct val="15000"/>
            </a:spcAft>
            <a:buChar char="•"/>
          </a:pPr>
          <a:r>
            <a:rPr lang="en-CA" sz="1400" kern="1200" dirty="0"/>
            <a:t>Joshua Grant (Secretary)</a:t>
          </a:r>
        </a:p>
        <a:p>
          <a:pPr marL="114300" lvl="1" indent="-114300" algn="l" defTabSz="622300">
            <a:lnSpc>
              <a:spcPct val="90000"/>
            </a:lnSpc>
            <a:spcBef>
              <a:spcPct val="0"/>
            </a:spcBef>
            <a:spcAft>
              <a:spcPct val="15000"/>
            </a:spcAft>
            <a:buChar char="•"/>
          </a:pPr>
          <a:r>
            <a:rPr lang="en-CA" sz="1400" kern="1200" dirty="0"/>
            <a:t>CEO</a:t>
          </a:r>
        </a:p>
      </dsp:txBody>
      <dsp:txXfrm rot="-5400000">
        <a:off x="3003576" y="123079"/>
        <a:ext cx="5282532" cy="1056553"/>
      </dsp:txXfrm>
    </dsp:sp>
    <dsp:sp modelId="{32ABDB33-4348-44CF-8140-E6F5DCD37898}">
      <dsp:nvSpPr>
        <dsp:cNvPr id="0" name=""/>
        <dsp:cNvSpPr/>
      </dsp:nvSpPr>
      <dsp:spPr>
        <a:xfrm>
          <a:off x="0" y="1498"/>
          <a:ext cx="3003575" cy="1299716"/>
        </a:xfrm>
        <a:prstGeom prst="roundRect">
          <a:avLst/>
        </a:prstGeom>
        <a:solidFill>
          <a:schemeClr val="lt1">
            <a:hueOff val="0"/>
            <a:satOff val="0"/>
            <a:lumOff val="0"/>
            <a:alphaOff val="0"/>
          </a:schemeClr>
        </a:solidFill>
        <a:ln w="1079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Governance &amp; Nominating</a:t>
          </a:r>
        </a:p>
      </dsp:txBody>
      <dsp:txXfrm>
        <a:off x="63447" y="64945"/>
        <a:ext cx="2876681" cy="1172822"/>
      </dsp:txXfrm>
    </dsp:sp>
    <dsp:sp modelId="{6EFA95B5-7DBA-4BBD-A86C-4B7DEE5DF276}">
      <dsp:nvSpPr>
        <dsp:cNvPr id="0" name=""/>
        <dsp:cNvSpPr/>
      </dsp:nvSpPr>
      <dsp:spPr>
        <a:xfrm rot="5400000">
          <a:off x="5014699" y="-647857"/>
          <a:ext cx="1306360" cy="5334475"/>
        </a:xfrm>
        <a:prstGeom prst="round2SameRect">
          <a:avLst/>
        </a:prstGeom>
        <a:solidFill>
          <a:schemeClr val="accent3">
            <a:alpha val="90000"/>
          </a:schemeClr>
        </a:solidFill>
        <a:ln w="1079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CA" sz="1400" kern="1200" dirty="0"/>
            <a:t>Irfan Hassan (Chair)</a:t>
          </a:r>
        </a:p>
        <a:p>
          <a:pPr marL="114300" lvl="1" indent="-114300" algn="l" defTabSz="622300">
            <a:lnSpc>
              <a:spcPct val="90000"/>
            </a:lnSpc>
            <a:spcBef>
              <a:spcPct val="0"/>
            </a:spcBef>
            <a:spcAft>
              <a:spcPct val="15000"/>
            </a:spcAft>
            <a:buChar char="•"/>
          </a:pPr>
          <a:r>
            <a:rPr lang="en-CA" sz="1400" kern="1200" dirty="0"/>
            <a:t>Joshua Grant (Secretary)</a:t>
          </a:r>
        </a:p>
      </dsp:txBody>
      <dsp:txXfrm rot="-5400000">
        <a:off x="3000642" y="1429971"/>
        <a:ext cx="5270704" cy="1178818"/>
      </dsp:txXfrm>
    </dsp:sp>
    <dsp:sp modelId="{B147A7A0-E3B9-4EFA-92F9-FB9B8825BD3C}">
      <dsp:nvSpPr>
        <dsp:cNvPr id="0" name=""/>
        <dsp:cNvSpPr/>
      </dsp:nvSpPr>
      <dsp:spPr>
        <a:xfrm>
          <a:off x="0" y="1369522"/>
          <a:ext cx="3000642" cy="1299716"/>
        </a:xfrm>
        <a:prstGeom prst="roundRect">
          <a:avLst/>
        </a:prstGeom>
        <a:solidFill>
          <a:schemeClr val="lt1">
            <a:hueOff val="0"/>
            <a:satOff val="0"/>
            <a:lumOff val="0"/>
            <a:alphaOff val="0"/>
          </a:schemeClr>
        </a:solidFill>
        <a:ln w="1079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Finance</a:t>
          </a:r>
        </a:p>
      </dsp:txBody>
      <dsp:txXfrm>
        <a:off x="63447" y="1432969"/>
        <a:ext cx="2873748" cy="1172822"/>
      </dsp:txXfrm>
    </dsp:sp>
    <dsp:sp modelId="{AA6A51CA-75EA-40FF-B31E-F82A703B48FC}">
      <dsp:nvSpPr>
        <dsp:cNvPr id="0" name=""/>
        <dsp:cNvSpPr/>
      </dsp:nvSpPr>
      <dsp:spPr>
        <a:xfrm rot="5400000">
          <a:off x="5053128" y="717559"/>
          <a:ext cx="1240584" cy="5339689"/>
        </a:xfrm>
        <a:prstGeom prst="round2SameRect">
          <a:avLst/>
        </a:prstGeom>
        <a:solidFill>
          <a:schemeClr val="accent3">
            <a:alpha val="90000"/>
          </a:schemeClr>
        </a:solidFill>
        <a:ln w="1079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CA" sz="1400" kern="1200" dirty="0"/>
            <a:t>Shane Guadeloupe (Chair)</a:t>
          </a:r>
        </a:p>
        <a:p>
          <a:pPr marL="114300" lvl="1" indent="-114300" algn="l" defTabSz="622300">
            <a:lnSpc>
              <a:spcPct val="90000"/>
            </a:lnSpc>
            <a:spcBef>
              <a:spcPct val="0"/>
            </a:spcBef>
            <a:spcAft>
              <a:spcPct val="15000"/>
            </a:spcAft>
            <a:buChar char="•"/>
          </a:pPr>
          <a:r>
            <a:rPr lang="en-CA" sz="1400" kern="1200" dirty="0"/>
            <a:t>Sylvia </a:t>
          </a:r>
          <a:r>
            <a:rPr lang="en-CA" sz="1400" kern="1200" dirty="0" err="1"/>
            <a:t>Kucinska</a:t>
          </a:r>
          <a:r>
            <a:rPr lang="en-CA" sz="1400" kern="1200" dirty="0"/>
            <a:t> De </a:t>
          </a:r>
          <a:r>
            <a:rPr lang="en-CA" sz="1400" kern="1200" dirty="0" err="1"/>
            <a:t>Ocampo</a:t>
          </a:r>
          <a:endParaRPr lang="en-CA" sz="1400" kern="1200" dirty="0"/>
        </a:p>
        <a:p>
          <a:pPr marL="114300" lvl="1" indent="-114300" algn="l" defTabSz="622300">
            <a:lnSpc>
              <a:spcPct val="90000"/>
            </a:lnSpc>
            <a:spcBef>
              <a:spcPct val="0"/>
            </a:spcBef>
            <a:spcAft>
              <a:spcPct val="15000"/>
            </a:spcAft>
            <a:buChar char="•"/>
          </a:pPr>
          <a:r>
            <a:rPr lang="en-CA" sz="1400" kern="1200" dirty="0"/>
            <a:t>Judy Labelle</a:t>
          </a:r>
        </a:p>
        <a:p>
          <a:pPr marL="114300" lvl="1" indent="-114300" algn="l" defTabSz="622300">
            <a:lnSpc>
              <a:spcPct val="90000"/>
            </a:lnSpc>
            <a:spcBef>
              <a:spcPct val="0"/>
            </a:spcBef>
            <a:spcAft>
              <a:spcPct val="15000"/>
            </a:spcAft>
            <a:buChar char="•"/>
          </a:pPr>
          <a:r>
            <a:rPr lang="en-CA" sz="1400" kern="1200" dirty="0" err="1"/>
            <a:t>Gumti</a:t>
          </a:r>
          <a:r>
            <a:rPr lang="en-CA" sz="1400" kern="1200" dirty="0"/>
            <a:t> </a:t>
          </a:r>
          <a:r>
            <a:rPr lang="en-CA" sz="1400" kern="1200" dirty="0" err="1"/>
            <a:t>Raghunauth</a:t>
          </a:r>
          <a:r>
            <a:rPr lang="en-CA" sz="1400" kern="1200" dirty="0"/>
            <a:t> </a:t>
          </a:r>
        </a:p>
        <a:p>
          <a:pPr marL="114300" lvl="1" indent="-114300" algn="l" defTabSz="622300">
            <a:lnSpc>
              <a:spcPct val="90000"/>
            </a:lnSpc>
            <a:spcBef>
              <a:spcPct val="0"/>
            </a:spcBef>
            <a:spcAft>
              <a:spcPct val="15000"/>
            </a:spcAft>
            <a:buChar char="•"/>
          </a:pPr>
          <a:r>
            <a:rPr lang="en-CA" sz="1400" kern="1200" dirty="0"/>
            <a:t>Bruce Mackenzie (staff representative)</a:t>
          </a:r>
        </a:p>
      </dsp:txBody>
      <dsp:txXfrm rot="-5400000">
        <a:off x="3003576" y="2827671"/>
        <a:ext cx="5279129" cy="1119464"/>
      </dsp:txXfrm>
    </dsp:sp>
    <dsp:sp modelId="{D6EC0E3A-6F6C-40D1-89A7-E48E623D7631}">
      <dsp:nvSpPr>
        <dsp:cNvPr id="0" name=""/>
        <dsp:cNvSpPr/>
      </dsp:nvSpPr>
      <dsp:spPr>
        <a:xfrm>
          <a:off x="0" y="2737546"/>
          <a:ext cx="3003575" cy="1299716"/>
        </a:xfrm>
        <a:prstGeom prst="roundRect">
          <a:avLst/>
        </a:prstGeom>
        <a:solidFill>
          <a:schemeClr val="lt1">
            <a:hueOff val="0"/>
            <a:satOff val="0"/>
            <a:lumOff val="0"/>
            <a:alphaOff val="0"/>
          </a:schemeClr>
        </a:solidFill>
        <a:ln w="1079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Accreditation</a:t>
          </a:r>
        </a:p>
      </dsp:txBody>
      <dsp:txXfrm>
        <a:off x="63447" y="2800993"/>
        <a:ext cx="2876681" cy="1172822"/>
      </dsp:txXfrm>
    </dsp:sp>
    <dsp:sp modelId="{06AD6BC0-C1EE-4BE3-83C6-52EB2A064CB5}">
      <dsp:nvSpPr>
        <dsp:cNvPr id="0" name=""/>
        <dsp:cNvSpPr/>
      </dsp:nvSpPr>
      <dsp:spPr>
        <a:xfrm rot="5400000">
          <a:off x="5014652" y="2088237"/>
          <a:ext cx="1306453" cy="5334475"/>
        </a:xfrm>
        <a:prstGeom prst="round2SameRect">
          <a:avLst/>
        </a:prstGeom>
        <a:solidFill>
          <a:schemeClr val="accent3">
            <a:alpha val="90000"/>
          </a:schemeClr>
        </a:solidFill>
        <a:ln w="1079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CA" sz="1400" kern="1200" dirty="0"/>
            <a:t>Shane Guadeloupe (Chair)</a:t>
          </a:r>
        </a:p>
        <a:p>
          <a:pPr marL="114300" lvl="1" indent="-114300" algn="l" defTabSz="622300">
            <a:lnSpc>
              <a:spcPct val="90000"/>
            </a:lnSpc>
            <a:spcBef>
              <a:spcPct val="0"/>
            </a:spcBef>
            <a:spcAft>
              <a:spcPct val="15000"/>
            </a:spcAft>
            <a:buChar char="•"/>
          </a:pPr>
          <a:r>
            <a:rPr lang="en-CA" sz="1400" kern="1200" dirty="0"/>
            <a:t>Judy Labelle</a:t>
          </a:r>
        </a:p>
        <a:p>
          <a:pPr marL="114300" lvl="1" indent="-114300" algn="l" defTabSz="622300">
            <a:lnSpc>
              <a:spcPct val="90000"/>
            </a:lnSpc>
            <a:spcBef>
              <a:spcPct val="0"/>
            </a:spcBef>
            <a:spcAft>
              <a:spcPct val="15000"/>
            </a:spcAft>
            <a:buChar char="•"/>
          </a:pPr>
          <a:r>
            <a:rPr lang="en-CA" sz="1400" kern="1200" dirty="0" err="1"/>
            <a:t>Gumti</a:t>
          </a:r>
          <a:r>
            <a:rPr lang="en-CA" sz="1400" kern="1200" dirty="0"/>
            <a:t> </a:t>
          </a:r>
          <a:r>
            <a:rPr lang="en-CA" sz="1400" kern="1200" dirty="0" err="1"/>
            <a:t>Raghunauth</a:t>
          </a:r>
          <a:endParaRPr lang="en-CA" sz="1400" kern="1200" dirty="0"/>
        </a:p>
        <a:p>
          <a:pPr marL="114300" lvl="1" indent="-114300" algn="l" defTabSz="622300">
            <a:lnSpc>
              <a:spcPct val="90000"/>
            </a:lnSpc>
            <a:spcBef>
              <a:spcPct val="0"/>
            </a:spcBef>
            <a:spcAft>
              <a:spcPct val="15000"/>
            </a:spcAft>
            <a:buChar char="•"/>
          </a:pPr>
          <a:r>
            <a:rPr lang="en-CA" sz="1400" kern="1200" dirty="0"/>
            <a:t>CEO</a:t>
          </a:r>
        </a:p>
        <a:p>
          <a:pPr marL="114300" lvl="1" indent="-114300" algn="l" defTabSz="622300">
            <a:lnSpc>
              <a:spcPct val="90000"/>
            </a:lnSpc>
            <a:spcBef>
              <a:spcPct val="0"/>
            </a:spcBef>
            <a:spcAft>
              <a:spcPct val="15000"/>
            </a:spcAft>
            <a:buChar char="•"/>
          </a:pPr>
          <a:r>
            <a:rPr lang="en-CA" sz="1400" kern="1200" dirty="0"/>
            <a:t>Bruce Mackenzie (staff representative)</a:t>
          </a:r>
        </a:p>
      </dsp:txBody>
      <dsp:txXfrm rot="-5400000">
        <a:off x="3000641" y="4166024"/>
        <a:ext cx="5270699" cy="1178901"/>
      </dsp:txXfrm>
    </dsp:sp>
    <dsp:sp modelId="{75E9C3D7-084F-4089-BB58-99E1D37A7F2F}">
      <dsp:nvSpPr>
        <dsp:cNvPr id="0" name=""/>
        <dsp:cNvSpPr/>
      </dsp:nvSpPr>
      <dsp:spPr>
        <a:xfrm>
          <a:off x="0" y="4105616"/>
          <a:ext cx="3000642" cy="1299716"/>
        </a:xfrm>
        <a:prstGeom prst="roundRect">
          <a:avLst/>
        </a:prstGeom>
        <a:solidFill>
          <a:schemeClr val="lt1">
            <a:hueOff val="0"/>
            <a:satOff val="0"/>
            <a:lumOff val="0"/>
            <a:alphaOff val="0"/>
          </a:schemeClr>
        </a:solidFill>
        <a:ln w="1079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Fund Development</a:t>
          </a:r>
        </a:p>
      </dsp:txBody>
      <dsp:txXfrm>
        <a:off x="63447" y="4169063"/>
        <a:ext cx="2873748" cy="1172822"/>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05E03B7-B591-4A2A-B695-014C5A39F13E}" type="datetimeFigureOut">
              <a:rPr lang="en-US"/>
              <a:t>6/1/2020</a:t>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E322BB-75AD-4A1E-9661-2724167329F0}" type="slidenum">
              <a:rPr/>
              <a:t>‹#›</a:t>
            </a:fld>
            <a:endParaRPr dirty="0"/>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DFBD7B-E4FB-4AA8-9540-FD148073ACB3}" type="datetimeFigureOut">
              <a:rPr lang="en-US"/>
              <a:t>6/1/2020</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045B7DE-1198-4F2F-B574-CA8CAE341642}" type="slidenum">
              <a:rPr/>
              <a:t>‹#›</a:t>
            </a:fld>
            <a:endParaRPr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2548604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45B7DE-1198-4F2F-B574-CA8CAE341642}" type="slidenum">
              <a:rPr lang="en-CA" smtClean="0"/>
              <a:t>18</a:t>
            </a:fld>
            <a:endParaRPr lang="en-CA" dirty="0"/>
          </a:p>
        </p:txBody>
      </p:sp>
    </p:spTree>
    <p:extLst>
      <p:ext uri="{BB962C8B-B14F-4D97-AF65-F5344CB8AC3E}">
        <p14:creationId xmlns:p14="http://schemas.microsoft.com/office/powerpoint/2010/main" val="3832272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45B7DE-1198-4F2F-B574-CA8CAE341642}" type="slidenum">
              <a:rPr lang="en-CA" smtClean="0"/>
              <a:t>19</a:t>
            </a:fld>
            <a:endParaRPr lang="en-CA" dirty="0"/>
          </a:p>
        </p:txBody>
      </p:sp>
    </p:spTree>
    <p:extLst>
      <p:ext uri="{BB962C8B-B14F-4D97-AF65-F5344CB8AC3E}">
        <p14:creationId xmlns:p14="http://schemas.microsoft.com/office/powerpoint/2010/main" val="3111900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45B7DE-1198-4F2F-B574-CA8CAE341642}" type="slidenum">
              <a:rPr lang="en-CA" smtClean="0"/>
              <a:t>22</a:t>
            </a:fld>
            <a:endParaRPr lang="en-CA" dirty="0"/>
          </a:p>
        </p:txBody>
      </p:sp>
    </p:spTree>
    <p:extLst>
      <p:ext uri="{BB962C8B-B14F-4D97-AF65-F5344CB8AC3E}">
        <p14:creationId xmlns:p14="http://schemas.microsoft.com/office/powerpoint/2010/main" val="183365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2</a:t>
            </a:fld>
            <a:endParaRPr lang="en-US" dirty="0"/>
          </a:p>
        </p:txBody>
      </p:sp>
    </p:spTree>
    <p:extLst>
      <p:ext uri="{BB962C8B-B14F-4D97-AF65-F5344CB8AC3E}">
        <p14:creationId xmlns:p14="http://schemas.microsoft.com/office/powerpoint/2010/main" val="374173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45B7DE-1198-4F2F-B574-CA8CAE341642}" type="slidenum">
              <a:rPr lang="en-CA" smtClean="0"/>
              <a:t>4</a:t>
            </a:fld>
            <a:endParaRPr lang="en-CA" dirty="0"/>
          </a:p>
        </p:txBody>
      </p:sp>
    </p:spTree>
    <p:extLst>
      <p:ext uri="{BB962C8B-B14F-4D97-AF65-F5344CB8AC3E}">
        <p14:creationId xmlns:p14="http://schemas.microsoft.com/office/powerpoint/2010/main" val="65620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45B7DE-1198-4F2F-B574-CA8CAE341642}" type="slidenum">
              <a:rPr lang="en-CA" smtClean="0"/>
              <a:t>6</a:t>
            </a:fld>
            <a:endParaRPr lang="en-CA" dirty="0"/>
          </a:p>
        </p:txBody>
      </p:sp>
    </p:spTree>
    <p:extLst>
      <p:ext uri="{BB962C8B-B14F-4D97-AF65-F5344CB8AC3E}">
        <p14:creationId xmlns:p14="http://schemas.microsoft.com/office/powerpoint/2010/main" val="350101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45B7DE-1198-4F2F-B574-CA8CAE341642}" type="slidenum">
              <a:rPr lang="en-CA" smtClean="0"/>
              <a:t>7</a:t>
            </a:fld>
            <a:endParaRPr lang="en-CA" dirty="0"/>
          </a:p>
        </p:txBody>
      </p:sp>
    </p:spTree>
    <p:extLst>
      <p:ext uri="{BB962C8B-B14F-4D97-AF65-F5344CB8AC3E}">
        <p14:creationId xmlns:p14="http://schemas.microsoft.com/office/powerpoint/2010/main" val="4198590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45B7DE-1198-4F2F-B574-CA8CAE341642}" type="slidenum">
              <a:rPr lang="en-CA" smtClean="0"/>
              <a:t>10</a:t>
            </a:fld>
            <a:endParaRPr lang="en-CA" dirty="0"/>
          </a:p>
        </p:txBody>
      </p:sp>
    </p:spTree>
    <p:extLst>
      <p:ext uri="{BB962C8B-B14F-4D97-AF65-F5344CB8AC3E}">
        <p14:creationId xmlns:p14="http://schemas.microsoft.com/office/powerpoint/2010/main" val="196705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45B7DE-1198-4F2F-B574-CA8CAE341642}" type="slidenum">
              <a:rPr lang="en-CA" smtClean="0"/>
              <a:t>14</a:t>
            </a:fld>
            <a:endParaRPr lang="en-CA" dirty="0"/>
          </a:p>
        </p:txBody>
      </p:sp>
    </p:spTree>
    <p:extLst>
      <p:ext uri="{BB962C8B-B14F-4D97-AF65-F5344CB8AC3E}">
        <p14:creationId xmlns:p14="http://schemas.microsoft.com/office/powerpoint/2010/main" val="3364551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45B7DE-1198-4F2F-B574-CA8CAE341642}" type="slidenum">
              <a:rPr lang="en-CA" smtClean="0"/>
              <a:t>15</a:t>
            </a:fld>
            <a:endParaRPr lang="en-CA" dirty="0"/>
          </a:p>
        </p:txBody>
      </p:sp>
    </p:spTree>
    <p:extLst>
      <p:ext uri="{BB962C8B-B14F-4D97-AF65-F5344CB8AC3E}">
        <p14:creationId xmlns:p14="http://schemas.microsoft.com/office/powerpoint/2010/main" val="2217672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Presenter to hand out documents to attendees as labelled above.</a:t>
            </a:r>
          </a:p>
        </p:txBody>
      </p:sp>
      <p:sp>
        <p:nvSpPr>
          <p:cNvPr id="4" name="Slide Number Placeholder 3"/>
          <p:cNvSpPr>
            <a:spLocks noGrp="1"/>
          </p:cNvSpPr>
          <p:nvPr>
            <p:ph type="sldNum" sz="quarter" idx="5"/>
          </p:nvPr>
        </p:nvSpPr>
        <p:spPr/>
        <p:txBody>
          <a:bodyPr/>
          <a:lstStyle/>
          <a:p>
            <a:fld id="{B045B7DE-1198-4F2F-B574-CA8CAE341642}" type="slidenum">
              <a:rPr lang="en-CA" smtClean="0"/>
              <a:t>16</a:t>
            </a:fld>
            <a:endParaRPr lang="en-CA" dirty="0"/>
          </a:p>
        </p:txBody>
      </p:sp>
    </p:spTree>
    <p:extLst>
      <p:ext uri="{BB962C8B-B14F-4D97-AF65-F5344CB8AC3E}">
        <p14:creationId xmlns:p14="http://schemas.microsoft.com/office/powerpoint/2010/main" val="90124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A7209051-6E81-43E8-9099-FF6A0C3DCFE8}" type="datetime1">
              <a:rPr lang="en-US"/>
              <a:t>6/1/2020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3887510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CEAB04-7709-4C1E-A61A-74684A0170FC}" type="datetime1">
              <a:rPr lang="en-US"/>
              <a:t>6/1/2020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264082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C79BD0D-E0B1-4CED-AC65-708AC79EB9CD}" type="datetime1">
              <a:rPr lang="en-US"/>
              <a:t>6/1/2020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8164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CC3EA6D-DF0B-4D4B-B359-5F1D1D0E30A4}" type="datetime1">
              <a:rPr lang="en-US"/>
              <a:t>6/1/2020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343515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7EDB99-15BC-4479-BAC5-1E502E66917A}" type="datetime1">
              <a:rPr lang="en-US"/>
              <a:t>6/1/2020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1435693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67C2A3-CD19-48AB-9F64-ECCF75182EDD}" type="datetime1">
              <a:rPr lang="en-US"/>
              <a:t>6/1/2020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129779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2" y="1596571"/>
            <a:ext cx="487553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21888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96571"/>
            <a:ext cx="487553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363E8C1-7C87-4705-AB97-8CD17D208E3F}" type="datetime1">
              <a:rPr lang="en-US"/>
              <a:t>6/1/2020</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48703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20C624E-DF92-4841-B9B9-DD11AA239B85}" type="datetime1">
              <a:rPr lang="en-US"/>
              <a:t>6/1/2020</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9690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Date Placeholder 1"/>
          <p:cNvSpPr>
            <a:spLocks noGrp="1"/>
          </p:cNvSpPr>
          <p:nvPr>
            <p:ph type="dt" sz="half" idx="10"/>
          </p:nvPr>
        </p:nvSpPr>
        <p:spPr/>
        <p:txBody>
          <a:bodyPr/>
          <a:lstStyle/>
          <a:p>
            <a:fld id="{FBDA3AE1-4360-4D5B-BDBC-656B872DD533}" type="datetime1">
              <a:rPr lang="en-US"/>
              <a:t>6/1/2020</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222539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0990708-46A4-4851-883E-8DFB8939107E}" type="datetime1">
              <a:rPr lang="en-US"/>
              <a:t>6/1/2020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348396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E88EFFC-86AE-4294-A319-CAFC2651994B}" type="datetime1">
              <a:rPr lang="en-US"/>
              <a:t>6/1/2020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144298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endParaRPr dirty="0"/>
          </a:p>
        </p:txBody>
      </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6/1/2020</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dirty="0"/>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theconversation.com/its-time-to-increase-shareholder-voices-inside-the-boardroom-36272" TargetMode="External"/><Relationship Id="rId2" Type="http://schemas.openxmlformats.org/officeDocument/2006/relationships/image" Target="../media/image15.jpg"/><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320987">
            <a:off x="-1953265" y="582943"/>
            <a:ext cx="6446877" cy="749058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43607">
            <a:off x="8856829" y="-101241"/>
            <a:ext cx="4883818" cy="5674475"/>
          </a:xfrm>
          <a:prstGeom prst="rect">
            <a:avLst/>
          </a:prstGeom>
        </p:spPr>
      </p:pic>
      <p:sp>
        <p:nvSpPr>
          <p:cNvPr id="27" name="TextBox 26"/>
          <p:cNvSpPr txBox="1"/>
          <p:nvPr/>
        </p:nvSpPr>
        <p:spPr>
          <a:xfrm>
            <a:off x="1380638" y="3327106"/>
            <a:ext cx="9425978" cy="1047210"/>
          </a:xfrm>
          <a:prstGeom prst="rect">
            <a:avLst/>
          </a:prstGeom>
          <a:noFill/>
        </p:spPr>
        <p:txBody>
          <a:bodyPr wrap="none" rtlCol="0">
            <a:spAutoFit/>
          </a:bodyPr>
          <a:lstStyle/>
          <a:p>
            <a:pPr algn="ctr">
              <a:lnSpc>
                <a:spcPct val="80000"/>
              </a:lnSpc>
            </a:pPr>
            <a:r>
              <a:rPr lang="en-US" sz="7500" b="1" dirty="0">
                <a:solidFill>
                  <a:srgbClr val="0084A9"/>
                </a:solidFill>
                <a:latin typeface="Baskerville Old Face" panose="02020602080505020303" pitchFamily="18" charset="0"/>
                <a:cs typeface="Bebas Neue Bold"/>
              </a:rPr>
              <a:t>St. Leonard’s Place Peel</a:t>
            </a:r>
          </a:p>
        </p:txBody>
      </p:sp>
      <p:sp>
        <p:nvSpPr>
          <p:cNvPr id="28" name="TextBox 27"/>
          <p:cNvSpPr txBox="1"/>
          <p:nvPr/>
        </p:nvSpPr>
        <p:spPr>
          <a:xfrm>
            <a:off x="4518950" y="4518902"/>
            <a:ext cx="3172215" cy="424732"/>
          </a:xfrm>
          <a:prstGeom prst="rect">
            <a:avLst/>
          </a:prstGeom>
          <a:noFill/>
        </p:spPr>
        <p:txBody>
          <a:bodyPr wrap="none" rtlCol="0">
            <a:spAutoFit/>
          </a:bodyPr>
          <a:lstStyle/>
          <a:p>
            <a:pPr algn="ctr">
              <a:lnSpc>
                <a:spcPct val="80000"/>
              </a:lnSpc>
            </a:pPr>
            <a:r>
              <a:rPr lang="en-US" sz="2700" dirty="0">
                <a:solidFill>
                  <a:srgbClr val="73C167"/>
                </a:solidFill>
                <a:latin typeface="My lucky penny" panose="02000000000000000000" pitchFamily="2" charset="0"/>
                <a:cs typeface="Lato Light"/>
              </a:rPr>
              <a:t>It’s how we care.</a:t>
            </a:r>
          </a:p>
        </p:txBody>
      </p:sp>
      <p:grpSp>
        <p:nvGrpSpPr>
          <p:cNvPr id="31" name="Group 30"/>
          <p:cNvGrpSpPr/>
          <p:nvPr/>
        </p:nvGrpSpPr>
        <p:grpSpPr>
          <a:xfrm>
            <a:off x="4813909" y="5146989"/>
            <a:ext cx="2602282" cy="50182"/>
            <a:chOff x="8458200" y="10414000"/>
            <a:chExt cx="9220200" cy="177800"/>
          </a:xfrm>
          <a:solidFill>
            <a:srgbClr val="1FB18A"/>
          </a:solidFill>
        </p:grpSpPr>
        <p:sp>
          <p:nvSpPr>
            <p:cNvPr id="32" name="Rectangle 31"/>
            <p:cNvSpPr/>
            <p:nvPr/>
          </p:nvSpPr>
          <p:spPr>
            <a:xfrm>
              <a:off x="8458200" y="10414000"/>
              <a:ext cx="3073400" cy="177800"/>
            </a:xfrm>
            <a:prstGeom prst="rect">
              <a:avLst/>
            </a:prstGeom>
            <a:solidFill>
              <a:srgbClr val="73C1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3" name="Rectangle 32"/>
            <p:cNvSpPr/>
            <p:nvPr/>
          </p:nvSpPr>
          <p:spPr>
            <a:xfrm>
              <a:off x="11531600" y="10414000"/>
              <a:ext cx="3073400" cy="177800"/>
            </a:xfrm>
            <a:prstGeom prst="rect">
              <a:avLst/>
            </a:prstGeom>
            <a:solidFill>
              <a:srgbClr val="0084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5" name="Rectangle 34"/>
            <p:cNvSpPr/>
            <p:nvPr/>
          </p:nvSpPr>
          <p:spPr>
            <a:xfrm>
              <a:off x="14605000" y="10414000"/>
              <a:ext cx="3073400" cy="177800"/>
            </a:xfrm>
            <a:prstGeom prst="rect">
              <a:avLst/>
            </a:prstGeom>
            <a:solidFill>
              <a:srgbClr val="73C1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pic>
        <p:nvPicPr>
          <p:cNvPr id="36" name="Picture 3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44643" y="352927"/>
            <a:ext cx="2497961" cy="2902364"/>
          </a:xfrm>
          <a:prstGeom prst="rect">
            <a:avLst/>
          </a:prstGeom>
        </p:spPr>
      </p:pic>
      <p:sp>
        <p:nvSpPr>
          <p:cNvPr id="2" name="TextBox 1"/>
          <p:cNvSpPr txBox="1"/>
          <p:nvPr/>
        </p:nvSpPr>
        <p:spPr>
          <a:xfrm>
            <a:off x="3820160" y="6258560"/>
            <a:ext cx="5090160" cy="400110"/>
          </a:xfrm>
          <a:prstGeom prst="rect">
            <a:avLst/>
          </a:prstGeom>
          <a:noFill/>
        </p:spPr>
        <p:txBody>
          <a:bodyPr wrap="square" rtlCol="0">
            <a:spAutoFit/>
          </a:bodyPr>
          <a:lstStyle/>
          <a:p>
            <a:pPr algn="ctr"/>
            <a:r>
              <a:rPr lang="en-US" sz="1000" dirty="0"/>
              <a:t>DATE : Friday, February 14, 2020</a:t>
            </a:r>
          </a:p>
          <a:p>
            <a:pPr algn="ctr"/>
            <a:r>
              <a:rPr lang="en-US" sz="1000" dirty="0"/>
              <a:t>PRESENTER: Shelly Redman</a:t>
            </a:r>
          </a:p>
        </p:txBody>
      </p:sp>
    </p:spTree>
    <p:extLst>
      <p:ext uri="{BB962C8B-B14F-4D97-AF65-F5344CB8AC3E}">
        <p14:creationId xmlns:p14="http://schemas.microsoft.com/office/powerpoint/2010/main" val="1520526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CD058-32B5-4CEE-B391-A6E99021F41A}"/>
              </a:ext>
            </a:extLst>
          </p:cNvPr>
          <p:cNvSpPr>
            <a:spLocks noGrp="1"/>
          </p:cNvSpPr>
          <p:nvPr>
            <p:ph type="title"/>
          </p:nvPr>
        </p:nvSpPr>
        <p:spPr>
          <a:xfrm>
            <a:off x="1218883" y="152400"/>
            <a:ext cx="9751060" cy="1093792"/>
          </a:xfrm>
        </p:spPr>
        <p:txBody>
          <a:bodyPr/>
          <a:lstStyle/>
          <a:p>
            <a:pPr algn="ctr"/>
            <a:r>
              <a:rPr lang="en-US" b="1" dirty="0">
                <a:solidFill>
                  <a:prstClr val="black"/>
                </a:solidFill>
                <a:latin typeface="Century Gothic" panose="020B0502020202020204" pitchFamily="34" charset="0"/>
              </a:rPr>
              <a:t>VISION, MISSION AND VALUES</a:t>
            </a:r>
            <a:endParaRPr lang="en-CA" dirty="0"/>
          </a:p>
        </p:txBody>
      </p:sp>
      <p:graphicFrame>
        <p:nvGraphicFramePr>
          <p:cNvPr id="22" name="Table 22">
            <a:extLst>
              <a:ext uri="{FF2B5EF4-FFF2-40B4-BE49-F238E27FC236}">
                <a16:creationId xmlns:a16="http://schemas.microsoft.com/office/drawing/2014/main" id="{A1C5FD2A-052F-4FED-BEDF-7DB78DBE91F2}"/>
              </a:ext>
            </a:extLst>
          </p:cNvPr>
          <p:cNvGraphicFramePr>
            <a:graphicFrameLocks noGrp="1"/>
          </p:cNvGraphicFramePr>
          <p:nvPr>
            <p:ph sz="half" idx="2"/>
            <p:extLst>
              <p:ext uri="{D42A27DB-BD31-4B8C-83A1-F6EECF244321}">
                <p14:modId xmlns:p14="http://schemas.microsoft.com/office/powerpoint/2010/main" val="2748257369"/>
              </p:ext>
            </p:extLst>
          </p:nvPr>
        </p:nvGraphicFramePr>
        <p:xfrm>
          <a:off x="951706" y="2152384"/>
          <a:ext cx="10285412" cy="4553218"/>
        </p:xfrm>
        <a:graphic>
          <a:graphicData uri="http://schemas.openxmlformats.org/drawingml/2006/table">
            <a:tbl>
              <a:tblPr firstRow="1" bandRow="1">
                <a:tableStyleId>{284E427A-3D55-4303-BF80-6455036E1DE7}</a:tableStyleId>
              </a:tblPr>
              <a:tblGrid>
                <a:gridCol w="5142706">
                  <a:extLst>
                    <a:ext uri="{9D8B030D-6E8A-4147-A177-3AD203B41FA5}">
                      <a16:colId xmlns:a16="http://schemas.microsoft.com/office/drawing/2014/main" val="3315916889"/>
                    </a:ext>
                  </a:extLst>
                </a:gridCol>
                <a:gridCol w="5142706">
                  <a:extLst>
                    <a:ext uri="{9D8B030D-6E8A-4147-A177-3AD203B41FA5}">
                      <a16:colId xmlns:a16="http://schemas.microsoft.com/office/drawing/2014/main" val="3420182363"/>
                    </a:ext>
                  </a:extLst>
                </a:gridCol>
              </a:tblGrid>
              <a:tr h="928787">
                <a:tc>
                  <a:txBody>
                    <a:bodyPr/>
                    <a:lstStyle/>
                    <a:p>
                      <a:pPr algn="l"/>
                      <a:r>
                        <a:rPr lang="en-US" sz="2400" b="1" kern="1200" dirty="0">
                          <a:solidFill>
                            <a:schemeClr val="tx1"/>
                          </a:solidFill>
                          <a:effectLst/>
                        </a:rPr>
                        <a:t>CLIENT-CENTRED</a:t>
                      </a:r>
                      <a:endParaRPr lang="en-CA" b="1" dirty="0">
                        <a:solidFill>
                          <a:schemeClr val="tx1"/>
                        </a:solidFill>
                      </a:endParaRPr>
                    </a:p>
                  </a:txBody>
                  <a:tcPr/>
                </a:tc>
                <a:tc>
                  <a:txBody>
                    <a:bodyPr/>
                    <a:lstStyle/>
                    <a:p>
                      <a:pPr lvl="0"/>
                      <a:r>
                        <a:rPr lang="en-CA" sz="1600" b="0" kern="1200" dirty="0">
                          <a:solidFill>
                            <a:schemeClr val="tx1"/>
                          </a:solidFill>
                          <a:effectLst/>
                        </a:rPr>
                        <a:t>We believe in the resiliency of our clients, their voice, their right to human dignity and care that is integrated, coordinated and accessible.</a:t>
                      </a:r>
                      <a:endParaRPr lang="en-CA" sz="1600" b="0" kern="1200" dirty="0">
                        <a:solidFill>
                          <a:schemeClr val="tx1"/>
                        </a:solidFill>
                        <a:effectLst/>
                        <a:latin typeface="+mn-lt"/>
                        <a:ea typeface="+mn-ea"/>
                        <a:cs typeface="+mn-cs"/>
                      </a:endParaRPr>
                    </a:p>
                  </a:txBody>
                  <a:tcPr/>
                </a:tc>
                <a:extLst>
                  <a:ext uri="{0D108BD9-81ED-4DB2-BD59-A6C34878D82A}">
                    <a16:rowId xmlns:a16="http://schemas.microsoft.com/office/drawing/2014/main" val="2105658338"/>
                  </a:ext>
                </a:extLst>
              </a:tr>
              <a:tr h="928787">
                <a:tc>
                  <a:txBody>
                    <a:bodyPr/>
                    <a:lstStyle/>
                    <a:p>
                      <a:pPr algn="l"/>
                      <a:r>
                        <a:rPr lang="en-US" sz="2400" b="1" kern="1200" dirty="0">
                          <a:solidFill>
                            <a:schemeClr val="tx1"/>
                          </a:solidFill>
                          <a:effectLst/>
                        </a:rPr>
                        <a:t>EXCELLENCE</a:t>
                      </a:r>
                      <a:endParaRPr lang="en-CA" b="1" dirty="0">
                        <a:solidFill>
                          <a:schemeClr val="tx1"/>
                        </a:solidFill>
                      </a:endParaRPr>
                    </a:p>
                  </a:txBody>
                  <a:tcPr/>
                </a:tc>
                <a:tc>
                  <a:txBody>
                    <a:bodyPr/>
                    <a:lstStyle/>
                    <a:p>
                      <a:r>
                        <a:rPr lang="en-CA" sz="1600" b="0" dirty="0">
                          <a:solidFill>
                            <a:schemeClr val="tx1"/>
                          </a:solidFill>
                        </a:rPr>
                        <a:t>We are committed to excellence in all aspects of our work through evidence-informed practice and an unwavering commitment to our mission.</a:t>
                      </a:r>
                    </a:p>
                  </a:txBody>
                  <a:tcPr/>
                </a:tc>
                <a:extLst>
                  <a:ext uri="{0D108BD9-81ED-4DB2-BD59-A6C34878D82A}">
                    <a16:rowId xmlns:a16="http://schemas.microsoft.com/office/drawing/2014/main" val="3292502932"/>
                  </a:ext>
                </a:extLst>
              </a:tr>
              <a:tr h="928787">
                <a:tc>
                  <a:txBody>
                    <a:bodyPr/>
                    <a:lstStyle/>
                    <a:p>
                      <a:pPr algn="l"/>
                      <a:r>
                        <a:rPr lang="en-US" sz="2400" b="1" kern="1200" dirty="0">
                          <a:solidFill>
                            <a:schemeClr val="tx1"/>
                          </a:solidFill>
                          <a:effectLst/>
                          <a:latin typeface="+mn-lt"/>
                          <a:ea typeface="+mn-ea"/>
                          <a:cs typeface="+mn-cs"/>
                        </a:rPr>
                        <a:t>COLLABORATIVE</a:t>
                      </a:r>
                      <a:endParaRPr lang="en-CA" b="1" dirty="0">
                        <a:solidFill>
                          <a:schemeClr val="tx1"/>
                        </a:solidFill>
                      </a:endParaRPr>
                    </a:p>
                  </a:txBody>
                  <a:tcPr/>
                </a:tc>
                <a:tc>
                  <a:txBody>
                    <a:bodyPr/>
                    <a:lstStyle/>
                    <a:p>
                      <a:r>
                        <a:rPr lang="en-CA" sz="1600" b="0" dirty="0">
                          <a:solidFill>
                            <a:schemeClr val="tx1"/>
                          </a:solidFill>
                        </a:rPr>
                        <a:t>We take pride in working cooperatively with a broad range of community partners towards the goal of creating a healthy and safe community.</a:t>
                      </a:r>
                    </a:p>
                  </a:txBody>
                  <a:tcPr/>
                </a:tc>
                <a:extLst>
                  <a:ext uri="{0D108BD9-81ED-4DB2-BD59-A6C34878D82A}">
                    <a16:rowId xmlns:a16="http://schemas.microsoft.com/office/drawing/2014/main" val="42182246"/>
                  </a:ext>
                </a:extLst>
              </a:tr>
              <a:tr h="838070">
                <a:tc>
                  <a:txBody>
                    <a:bodyPr/>
                    <a:lstStyle/>
                    <a:p>
                      <a:pPr algn="l"/>
                      <a:r>
                        <a:rPr lang="en-US" sz="2400" b="1" kern="1200" dirty="0">
                          <a:solidFill>
                            <a:schemeClr val="tx1"/>
                          </a:solidFill>
                          <a:effectLst/>
                          <a:latin typeface="+mn-lt"/>
                          <a:ea typeface="+mn-ea"/>
                          <a:cs typeface="+mn-cs"/>
                        </a:rPr>
                        <a:t>INNOVATIVE</a:t>
                      </a:r>
                      <a:endParaRPr lang="en-CA" b="1" dirty="0">
                        <a:solidFill>
                          <a:schemeClr val="tx1"/>
                        </a:solidFill>
                      </a:endParaRPr>
                    </a:p>
                  </a:txBody>
                  <a:tcPr/>
                </a:tc>
                <a:tc>
                  <a:txBody>
                    <a:bodyPr/>
                    <a:lstStyle/>
                    <a:p>
                      <a:r>
                        <a:rPr lang="en-CA" sz="1600" b="0" dirty="0">
                          <a:solidFill>
                            <a:schemeClr val="tx1"/>
                          </a:solidFill>
                        </a:rPr>
                        <a:t>We strive to meet the ever-evolving needs of our clients through new and innovative approaches to client-centered care.</a:t>
                      </a:r>
                    </a:p>
                  </a:txBody>
                  <a:tcPr/>
                </a:tc>
                <a:extLst>
                  <a:ext uri="{0D108BD9-81ED-4DB2-BD59-A6C34878D82A}">
                    <a16:rowId xmlns:a16="http://schemas.microsoft.com/office/drawing/2014/main" val="1791843041"/>
                  </a:ext>
                </a:extLst>
              </a:tr>
              <a:tr h="928787">
                <a:tc>
                  <a:txBody>
                    <a:bodyPr/>
                    <a:lstStyle/>
                    <a:p>
                      <a:pPr algn="l"/>
                      <a:r>
                        <a:rPr lang="en-US" sz="2400" b="1" kern="1200" dirty="0">
                          <a:solidFill>
                            <a:schemeClr val="tx1"/>
                          </a:solidFill>
                          <a:effectLst/>
                          <a:latin typeface="+mn-lt"/>
                          <a:ea typeface="+mn-ea"/>
                          <a:cs typeface="+mn-cs"/>
                        </a:rPr>
                        <a:t>ACCOUNTABLE</a:t>
                      </a:r>
                      <a:endParaRPr lang="en-CA" b="1" dirty="0">
                        <a:solidFill>
                          <a:schemeClr val="tx1"/>
                        </a:solidFill>
                      </a:endParaRPr>
                    </a:p>
                  </a:txBody>
                  <a:tcPr/>
                </a:tc>
                <a:tc>
                  <a:txBody>
                    <a:bodyPr/>
                    <a:lstStyle/>
                    <a:p>
                      <a:r>
                        <a:rPr lang="en-CA" sz="1600" b="0" dirty="0">
                          <a:solidFill>
                            <a:schemeClr val="tx1"/>
                          </a:solidFill>
                        </a:rPr>
                        <a:t>We take seriously our obligation to provide the highest quality of care to our clients and will be transparent in all areas of work, performance, outcomes and deliverables.</a:t>
                      </a:r>
                    </a:p>
                  </a:txBody>
                  <a:tcPr/>
                </a:tc>
                <a:extLst>
                  <a:ext uri="{0D108BD9-81ED-4DB2-BD59-A6C34878D82A}">
                    <a16:rowId xmlns:a16="http://schemas.microsoft.com/office/drawing/2014/main" val="2450883034"/>
                  </a:ext>
                </a:extLst>
              </a:tr>
            </a:tbl>
          </a:graphicData>
        </a:graphic>
      </p:graphicFrame>
      <p:grpSp>
        <p:nvGrpSpPr>
          <p:cNvPr id="8" name="Group 7">
            <a:extLst>
              <a:ext uri="{FF2B5EF4-FFF2-40B4-BE49-F238E27FC236}">
                <a16:creationId xmlns:a16="http://schemas.microsoft.com/office/drawing/2014/main" id="{6AF23435-0DA8-4E31-ADA7-BBC9AD7A681E}"/>
              </a:ext>
            </a:extLst>
          </p:cNvPr>
          <p:cNvGrpSpPr/>
          <p:nvPr/>
        </p:nvGrpSpPr>
        <p:grpSpPr>
          <a:xfrm>
            <a:off x="951706" y="1246193"/>
            <a:ext cx="10285411" cy="887408"/>
            <a:chOff x="0" y="-165122"/>
            <a:chExt cx="10285411" cy="1193520"/>
          </a:xfrm>
        </p:grpSpPr>
        <p:sp>
          <p:nvSpPr>
            <p:cNvPr id="9" name="Rectangle: Rounded Corners 8">
              <a:extLst>
                <a:ext uri="{FF2B5EF4-FFF2-40B4-BE49-F238E27FC236}">
                  <a16:creationId xmlns:a16="http://schemas.microsoft.com/office/drawing/2014/main" id="{A5B0B3B1-B18C-4A7B-BF16-0547AB8D3FEB}"/>
                </a:ext>
              </a:extLst>
            </p:cNvPr>
            <p:cNvSpPr/>
            <p:nvPr/>
          </p:nvSpPr>
          <p:spPr>
            <a:xfrm>
              <a:off x="0" y="12539"/>
              <a:ext cx="10285411" cy="86346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8FC094B9-666C-43C4-8C82-B75F05E4EC6A}"/>
                </a:ext>
              </a:extLst>
            </p:cNvPr>
            <p:cNvSpPr txBox="1"/>
            <p:nvPr/>
          </p:nvSpPr>
          <p:spPr>
            <a:xfrm>
              <a:off x="42150" y="-165122"/>
              <a:ext cx="10201109" cy="11935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kern="1200" dirty="0"/>
                <a:t>Values</a:t>
              </a:r>
            </a:p>
          </p:txBody>
        </p:sp>
      </p:grpSp>
    </p:spTree>
    <p:extLst>
      <p:ext uri="{BB962C8B-B14F-4D97-AF65-F5344CB8AC3E}">
        <p14:creationId xmlns:p14="http://schemas.microsoft.com/office/powerpoint/2010/main" val="379166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4BD14-3A00-4911-BA39-C7722074FEF7}"/>
              </a:ext>
            </a:extLst>
          </p:cNvPr>
          <p:cNvSpPr>
            <a:spLocks noGrp="1"/>
          </p:cNvSpPr>
          <p:nvPr>
            <p:ph type="title"/>
          </p:nvPr>
        </p:nvSpPr>
        <p:spPr>
          <a:xfrm>
            <a:off x="1218883" y="152400"/>
            <a:ext cx="9751060" cy="1143000"/>
          </a:xfrm>
        </p:spPr>
        <p:txBody>
          <a:bodyPr/>
          <a:lstStyle/>
          <a:p>
            <a:pPr algn="ctr"/>
            <a:r>
              <a:rPr lang="en-US" b="1" dirty="0">
                <a:solidFill>
                  <a:prstClr val="black"/>
                </a:solidFill>
                <a:latin typeface="Century Gothic" panose="020B0502020202020204" pitchFamily="34" charset="0"/>
              </a:rPr>
              <a:t>PROGRAMS</a:t>
            </a:r>
            <a:endParaRPr lang="en-CA" dirty="0"/>
          </a:p>
        </p:txBody>
      </p:sp>
      <p:sp>
        <p:nvSpPr>
          <p:cNvPr id="5" name="Content Placeholder 4">
            <a:extLst>
              <a:ext uri="{FF2B5EF4-FFF2-40B4-BE49-F238E27FC236}">
                <a16:creationId xmlns:a16="http://schemas.microsoft.com/office/drawing/2014/main" id="{068E5717-3921-4701-AFB9-8D487BB5C293}"/>
              </a:ext>
            </a:extLst>
          </p:cNvPr>
          <p:cNvSpPr>
            <a:spLocks noGrp="1"/>
          </p:cNvSpPr>
          <p:nvPr>
            <p:ph idx="1"/>
          </p:nvPr>
        </p:nvSpPr>
        <p:spPr/>
        <p:txBody>
          <a:bodyPr/>
          <a:lstStyle/>
          <a:p>
            <a:r>
              <a:rPr lang="en-US" sz="2400" dirty="0"/>
              <a:t>Offers case management and correctional planning in a supportive living environment</a:t>
            </a:r>
            <a:endParaRPr lang="en-CA" sz="2400" dirty="0"/>
          </a:p>
          <a:p>
            <a:r>
              <a:rPr lang="en-US" sz="2400" dirty="0"/>
              <a:t>For men transitioning from a federal correctional facility who show a commitment to living a pro-social and law-abiding lifestyle</a:t>
            </a:r>
            <a:endParaRPr lang="en-CA" sz="2400" dirty="0"/>
          </a:p>
          <a:p>
            <a:r>
              <a:rPr lang="en-US" sz="2400" dirty="0"/>
              <a:t>Referrals from Correctional Services Canada (CSC) or self-referral while in CSC facility</a:t>
            </a:r>
            <a:endParaRPr lang="en-CA" sz="2400" dirty="0"/>
          </a:p>
          <a:p>
            <a:endParaRPr lang="en-CA" dirty="0"/>
          </a:p>
        </p:txBody>
      </p:sp>
      <p:sp>
        <p:nvSpPr>
          <p:cNvPr id="6" name="Text Placeholder 5">
            <a:extLst>
              <a:ext uri="{FF2B5EF4-FFF2-40B4-BE49-F238E27FC236}">
                <a16:creationId xmlns:a16="http://schemas.microsoft.com/office/drawing/2014/main" id="{D8C76E9C-7ADB-48BF-B913-56983E54E3B4}"/>
              </a:ext>
            </a:extLst>
          </p:cNvPr>
          <p:cNvSpPr>
            <a:spLocks noGrp="1"/>
          </p:cNvSpPr>
          <p:nvPr>
            <p:ph type="body" sz="half" idx="2"/>
          </p:nvPr>
        </p:nvSpPr>
        <p:spPr/>
        <p:txBody>
          <a:bodyPr/>
          <a:lstStyle/>
          <a:p>
            <a:r>
              <a:rPr lang="en-CA" b="1" dirty="0"/>
              <a:t>Community Residential Facility Program-Reintegration</a:t>
            </a:r>
          </a:p>
          <a:p>
            <a:endParaRPr lang="en-CA" dirty="0"/>
          </a:p>
        </p:txBody>
      </p:sp>
      <p:pic>
        <p:nvPicPr>
          <p:cNvPr id="10" name="Picture 9">
            <a:extLst>
              <a:ext uri="{FF2B5EF4-FFF2-40B4-BE49-F238E27FC236}">
                <a16:creationId xmlns:a16="http://schemas.microsoft.com/office/drawing/2014/main" id="{48F0FCC6-B45C-4C06-8BA0-215CE5B0D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412" y="3433894"/>
            <a:ext cx="2000250" cy="2286000"/>
          </a:xfrm>
          <a:prstGeom prst="rect">
            <a:avLst/>
          </a:prstGeom>
        </p:spPr>
      </p:pic>
    </p:spTree>
    <p:extLst>
      <p:ext uri="{BB962C8B-B14F-4D97-AF65-F5344CB8AC3E}">
        <p14:creationId xmlns:p14="http://schemas.microsoft.com/office/powerpoint/2010/main" val="949305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4BD14-3A00-4911-BA39-C7722074FEF7}"/>
              </a:ext>
            </a:extLst>
          </p:cNvPr>
          <p:cNvSpPr>
            <a:spLocks noGrp="1"/>
          </p:cNvSpPr>
          <p:nvPr>
            <p:ph type="title"/>
          </p:nvPr>
        </p:nvSpPr>
        <p:spPr>
          <a:xfrm>
            <a:off x="1218883" y="152400"/>
            <a:ext cx="9751060" cy="1066800"/>
          </a:xfrm>
        </p:spPr>
        <p:txBody>
          <a:bodyPr/>
          <a:lstStyle/>
          <a:p>
            <a:pPr algn="ctr"/>
            <a:r>
              <a:rPr lang="en-US" b="1" dirty="0">
                <a:solidFill>
                  <a:prstClr val="black"/>
                </a:solidFill>
                <a:latin typeface="Century Gothic" panose="020B0502020202020204" pitchFamily="34" charset="0"/>
              </a:rPr>
              <a:t>PROGRAMS</a:t>
            </a:r>
            <a:endParaRPr lang="en-CA" dirty="0"/>
          </a:p>
        </p:txBody>
      </p:sp>
      <p:sp>
        <p:nvSpPr>
          <p:cNvPr id="5" name="Content Placeholder 4">
            <a:extLst>
              <a:ext uri="{FF2B5EF4-FFF2-40B4-BE49-F238E27FC236}">
                <a16:creationId xmlns:a16="http://schemas.microsoft.com/office/drawing/2014/main" id="{068E5717-3921-4701-AFB9-8D487BB5C293}"/>
              </a:ext>
            </a:extLst>
          </p:cNvPr>
          <p:cNvSpPr>
            <a:spLocks noGrp="1"/>
          </p:cNvSpPr>
          <p:nvPr>
            <p:ph idx="1"/>
          </p:nvPr>
        </p:nvSpPr>
        <p:spPr/>
        <p:txBody>
          <a:bodyPr>
            <a:normAutofit/>
          </a:bodyPr>
          <a:lstStyle/>
          <a:p>
            <a:r>
              <a:rPr lang="en-US" sz="2400" dirty="0"/>
              <a:t>Provides housing and wraparound supports </a:t>
            </a:r>
            <a:r>
              <a:rPr lang="en-CA" sz="2400" dirty="0"/>
              <a:t>for adult men overcoming situations of homelessness due to acute mental illness and/or substance abuse </a:t>
            </a:r>
          </a:p>
          <a:p>
            <a:r>
              <a:rPr lang="en-CA" sz="2400" dirty="0"/>
              <a:t>For men who demonstrate a reasonable level of stability in their recovery journey and readiness to live a substance-free lifestyle</a:t>
            </a:r>
          </a:p>
          <a:p>
            <a:r>
              <a:rPr lang="en-US" sz="2400" dirty="0"/>
              <a:t>Referrals from service providers or self-referrals</a:t>
            </a:r>
            <a:endParaRPr lang="en-CA" sz="2400" dirty="0"/>
          </a:p>
          <a:p>
            <a:endParaRPr lang="en-CA" dirty="0"/>
          </a:p>
        </p:txBody>
      </p:sp>
      <p:sp>
        <p:nvSpPr>
          <p:cNvPr id="6" name="Text Placeholder 5">
            <a:extLst>
              <a:ext uri="{FF2B5EF4-FFF2-40B4-BE49-F238E27FC236}">
                <a16:creationId xmlns:a16="http://schemas.microsoft.com/office/drawing/2014/main" id="{D8C76E9C-7ADB-48BF-B913-56983E54E3B4}"/>
              </a:ext>
            </a:extLst>
          </p:cNvPr>
          <p:cNvSpPr>
            <a:spLocks noGrp="1"/>
          </p:cNvSpPr>
          <p:nvPr>
            <p:ph type="body" sz="half" idx="2"/>
          </p:nvPr>
        </p:nvSpPr>
        <p:spPr/>
        <p:txBody>
          <a:bodyPr/>
          <a:lstStyle/>
          <a:p>
            <a:pPr lvl="0" algn="ctr"/>
            <a:r>
              <a:rPr lang="en-CA" b="1" dirty="0"/>
              <a:t>New Leaf Program</a:t>
            </a:r>
          </a:p>
          <a:p>
            <a:endParaRPr lang="en-CA" dirty="0"/>
          </a:p>
        </p:txBody>
      </p:sp>
      <p:pic>
        <p:nvPicPr>
          <p:cNvPr id="10" name="Picture 9">
            <a:extLst>
              <a:ext uri="{FF2B5EF4-FFF2-40B4-BE49-F238E27FC236}">
                <a16:creationId xmlns:a16="http://schemas.microsoft.com/office/drawing/2014/main" id="{48F0FCC6-B45C-4C06-8BA0-215CE5B0DF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98440" y="3078954"/>
            <a:ext cx="3274219" cy="2178844"/>
          </a:xfrm>
          <a:prstGeom prst="rect">
            <a:avLst/>
          </a:prstGeom>
        </p:spPr>
      </p:pic>
    </p:spTree>
    <p:extLst>
      <p:ext uri="{BB962C8B-B14F-4D97-AF65-F5344CB8AC3E}">
        <p14:creationId xmlns:p14="http://schemas.microsoft.com/office/powerpoint/2010/main" val="3511799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4BD14-3A00-4911-BA39-C7722074FEF7}"/>
              </a:ext>
            </a:extLst>
          </p:cNvPr>
          <p:cNvSpPr>
            <a:spLocks noGrp="1"/>
          </p:cNvSpPr>
          <p:nvPr>
            <p:ph type="title"/>
          </p:nvPr>
        </p:nvSpPr>
        <p:spPr>
          <a:xfrm>
            <a:off x="1218883" y="152400"/>
            <a:ext cx="9751060" cy="1066800"/>
          </a:xfrm>
        </p:spPr>
        <p:txBody>
          <a:bodyPr/>
          <a:lstStyle/>
          <a:p>
            <a:pPr algn="ctr"/>
            <a:r>
              <a:rPr lang="en-US" b="1" dirty="0">
                <a:solidFill>
                  <a:prstClr val="black"/>
                </a:solidFill>
                <a:latin typeface="Century Gothic" panose="020B0502020202020204" pitchFamily="34" charset="0"/>
              </a:rPr>
              <a:t>PROGRAMS</a:t>
            </a:r>
            <a:endParaRPr lang="en-CA" dirty="0"/>
          </a:p>
        </p:txBody>
      </p:sp>
      <p:sp>
        <p:nvSpPr>
          <p:cNvPr id="5" name="Content Placeholder 4">
            <a:extLst>
              <a:ext uri="{FF2B5EF4-FFF2-40B4-BE49-F238E27FC236}">
                <a16:creationId xmlns:a16="http://schemas.microsoft.com/office/drawing/2014/main" id="{068E5717-3921-4701-AFB9-8D487BB5C293}"/>
              </a:ext>
            </a:extLst>
          </p:cNvPr>
          <p:cNvSpPr>
            <a:spLocks noGrp="1"/>
          </p:cNvSpPr>
          <p:nvPr>
            <p:ph idx="1"/>
          </p:nvPr>
        </p:nvSpPr>
        <p:spPr/>
        <p:txBody>
          <a:bodyPr>
            <a:normAutofit/>
          </a:bodyPr>
          <a:lstStyle/>
          <a:p>
            <a:r>
              <a:rPr lang="en-CA" sz="2400" dirty="0"/>
              <a:t>Provides capacity-building opportunities for men advanced in age so they can eventually live independently with confidence in the broader community</a:t>
            </a:r>
          </a:p>
          <a:p>
            <a:r>
              <a:rPr lang="en-CA" sz="2400" dirty="0"/>
              <a:t>For clients 50 years or older who have successfully transitioned from either the New Leaf Program or the Reintegration Program </a:t>
            </a:r>
          </a:p>
          <a:p>
            <a:r>
              <a:rPr lang="en-CA" sz="2400" dirty="0"/>
              <a:t>Internal SLPP referrals only</a:t>
            </a:r>
          </a:p>
        </p:txBody>
      </p:sp>
      <p:sp>
        <p:nvSpPr>
          <p:cNvPr id="6" name="Text Placeholder 5">
            <a:extLst>
              <a:ext uri="{FF2B5EF4-FFF2-40B4-BE49-F238E27FC236}">
                <a16:creationId xmlns:a16="http://schemas.microsoft.com/office/drawing/2014/main" id="{D8C76E9C-7ADB-48BF-B913-56983E54E3B4}"/>
              </a:ext>
            </a:extLst>
          </p:cNvPr>
          <p:cNvSpPr>
            <a:spLocks noGrp="1"/>
          </p:cNvSpPr>
          <p:nvPr>
            <p:ph type="body" sz="half" idx="2"/>
          </p:nvPr>
        </p:nvSpPr>
        <p:spPr>
          <a:xfrm>
            <a:off x="1218882" y="1600202"/>
            <a:ext cx="3580129" cy="4571999"/>
          </a:xfrm>
        </p:spPr>
        <p:txBody>
          <a:bodyPr/>
          <a:lstStyle/>
          <a:p>
            <a:r>
              <a:rPr lang="en-US" b="1" dirty="0"/>
              <a:t>Graduate Program - Rotary Resolve      House </a:t>
            </a:r>
            <a:endParaRPr lang="en-CA" b="1" dirty="0"/>
          </a:p>
          <a:p>
            <a:endParaRPr lang="en-CA" dirty="0"/>
          </a:p>
        </p:txBody>
      </p:sp>
      <p:pic>
        <p:nvPicPr>
          <p:cNvPr id="10" name="Picture 9">
            <a:extLst>
              <a:ext uri="{FF2B5EF4-FFF2-40B4-BE49-F238E27FC236}">
                <a16:creationId xmlns:a16="http://schemas.microsoft.com/office/drawing/2014/main" id="{48F0FCC6-B45C-4C06-8BA0-215CE5B0DF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93812" y="3124200"/>
            <a:ext cx="3083719" cy="1732658"/>
          </a:xfrm>
          <a:prstGeom prst="rect">
            <a:avLst/>
          </a:prstGeom>
        </p:spPr>
      </p:pic>
    </p:spTree>
    <p:extLst>
      <p:ext uri="{BB962C8B-B14F-4D97-AF65-F5344CB8AC3E}">
        <p14:creationId xmlns:p14="http://schemas.microsoft.com/office/powerpoint/2010/main" val="250626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CDF4-8604-40E5-B719-A4928213F8B7}"/>
              </a:ext>
            </a:extLst>
          </p:cNvPr>
          <p:cNvSpPr>
            <a:spLocks noGrp="1"/>
          </p:cNvSpPr>
          <p:nvPr>
            <p:ph type="title"/>
          </p:nvPr>
        </p:nvSpPr>
        <p:spPr/>
        <p:txBody>
          <a:bodyPr/>
          <a:lstStyle/>
          <a:p>
            <a:pPr algn="ctr"/>
            <a:r>
              <a:rPr lang="en-US" b="1" dirty="0">
                <a:latin typeface="Century Gothic" panose="020B0502020202020204" pitchFamily="34" charset="0"/>
              </a:rPr>
              <a:t>STRATEGIC DIRECTION</a:t>
            </a:r>
            <a:endParaRPr lang="en-CA" dirty="0"/>
          </a:p>
        </p:txBody>
      </p:sp>
      <p:sp>
        <p:nvSpPr>
          <p:cNvPr id="3" name="Content Placeholder 2">
            <a:extLst>
              <a:ext uri="{FF2B5EF4-FFF2-40B4-BE49-F238E27FC236}">
                <a16:creationId xmlns:a16="http://schemas.microsoft.com/office/drawing/2014/main" id="{73AEE447-7B17-4662-B56E-22AF6D42EFE9}"/>
              </a:ext>
            </a:extLst>
          </p:cNvPr>
          <p:cNvSpPr>
            <a:spLocks noGrp="1"/>
          </p:cNvSpPr>
          <p:nvPr>
            <p:ph idx="1"/>
          </p:nvPr>
        </p:nvSpPr>
        <p:spPr>
          <a:xfrm>
            <a:off x="1218883" y="1600200"/>
            <a:ext cx="9751060" cy="2438400"/>
          </a:xfrm>
        </p:spPr>
        <p:txBody>
          <a:bodyPr>
            <a:normAutofit fontScale="92500" lnSpcReduction="20000"/>
          </a:bodyPr>
          <a:lstStyle/>
          <a:p>
            <a:pPr algn="just"/>
            <a:r>
              <a:rPr lang="en-US" sz="2200" dirty="0"/>
              <a:t>In early 2019, SLPP’s board of directors and CEO set new strategic priorities for the future to build on past successes and ongoing initiatives in a more systematic way.</a:t>
            </a:r>
            <a:endParaRPr lang="en-CA" sz="2200" dirty="0"/>
          </a:p>
          <a:p>
            <a:pPr algn="just"/>
            <a:r>
              <a:rPr lang="en-US" sz="2200" dirty="0"/>
              <a:t>They secured the support of a consultant to facilitate the strategic planning process using funds from a grant from the Peel Leadership Center.</a:t>
            </a:r>
            <a:endParaRPr lang="en-CA" sz="2200" dirty="0"/>
          </a:p>
          <a:p>
            <a:pPr algn="just"/>
            <a:r>
              <a:rPr lang="en-US" sz="2200" dirty="0"/>
              <a:t>The consultant engaged in a comprehensive information gathering process that included: a review of agency literature, interviews and focus groups with management, staff and the board of directors, town hall meetings and a planning retreat. </a:t>
            </a:r>
            <a:endParaRPr lang="en-CA" sz="2200" dirty="0"/>
          </a:p>
          <a:p>
            <a:pPr marL="0" indent="0">
              <a:buNone/>
            </a:pPr>
            <a:endParaRPr lang="en-CA" sz="2000" dirty="0"/>
          </a:p>
        </p:txBody>
      </p:sp>
      <p:sp>
        <p:nvSpPr>
          <p:cNvPr id="5" name="Content Placeholder 2">
            <a:extLst>
              <a:ext uri="{FF2B5EF4-FFF2-40B4-BE49-F238E27FC236}">
                <a16:creationId xmlns:a16="http://schemas.microsoft.com/office/drawing/2014/main" id="{F6EE5172-E3F5-4002-945F-774CD0D0D693}"/>
              </a:ext>
            </a:extLst>
          </p:cNvPr>
          <p:cNvSpPr txBox="1">
            <a:spLocks/>
          </p:cNvSpPr>
          <p:nvPr/>
        </p:nvSpPr>
        <p:spPr>
          <a:xfrm>
            <a:off x="1218882" y="4038600"/>
            <a:ext cx="9751060" cy="190500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algn="just"/>
            <a:r>
              <a:rPr lang="en-US" sz="2000" dirty="0"/>
              <a:t>This process led to:</a:t>
            </a:r>
          </a:p>
          <a:p>
            <a:pPr lvl="1" algn="just"/>
            <a:r>
              <a:rPr lang="en-US" sz="2000" dirty="0"/>
              <a:t>SLPP’s current mission, vison and values</a:t>
            </a:r>
          </a:p>
          <a:p>
            <a:pPr lvl="1" algn="just"/>
            <a:r>
              <a:rPr lang="en-CA" sz="2000" dirty="0"/>
              <a:t>SLPP’s strategic plan identifying five (5) key priorities</a:t>
            </a:r>
          </a:p>
          <a:p>
            <a:pPr lvl="1" algn="just"/>
            <a:r>
              <a:rPr lang="en-CA" sz="2000" dirty="0"/>
              <a:t>An implementation plan with clear, measurable goals and deliverables</a:t>
            </a:r>
          </a:p>
          <a:p>
            <a:pPr algn="just"/>
            <a:endParaRPr lang="en-US" sz="1900" dirty="0"/>
          </a:p>
          <a:p>
            <a:pPr algn="just"/>
            <a:endParaRPr lang="en-CA" sz="1900" dirty="0"/>
          </a:p>
          <a:p>
            <a:pPr marL="0" indent="0" algn="just">
              <a:buFont typeface="Arial" pitchFamily="34" charset="0"/>
              <a:buNone/>
            </a:pPr>
            <a:endParaRPr lang="en-CA" sz="1900" dirty="0"/>
          </a:p>
        </p:txBody>
      </p:sp>
    </p:spTree>
    <p:extLst>
      <p:ext uri="{BB962C8B-B14F-4D97-AF65-F5344CB8AC3E}">
        <p14:creationId xmlns:p14="http://schemas.microsoft.com/office/powerpoint/2010/main" val="1572788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D0D8-79AD-4806-8994-9CDFA5D8B061}"/>
              </a:ext>
            </a:extLst>
          </p:cNvPr>
          <p:cNvSpPr>
            <a:spLocks noGrp="1"/>
          </p:cNvSpPr>
          <p:nvPr>
            <p:ph type="title"/>
          </p:nvPr>
        </p:nvSpPr>
        <p:spPr/>
        <p:txBody>
          <a:bodyPr/>
          <a:lstStyle/>
          <a:p>
            <a:pPr algn="ctr"/>
            <a:r>
              <a:rPr lang="en-US" b="1" dirty="0">
                <a:latin typeface="Century Gothic" panose="020B0502020202020204" pitchFamily="34" charset="0"/>
              </a:rPr>
              <a:t>STRATEGIC DIRECTION</a:t>
            </a:r>
            <a:endParaRPr lang="en-CA" dirty="0"/>
          </a:p>
        </p:txBody>
      </p:sp>
      <p:graphicFrame>
        <p:nvGraphicFramePr>
          <p:cNvPr id="4" name="Content Placeholder 3">
            <a:extLst>
              <a:ext uri="{FF2B5EF4-FFF2-40B4-BE49-F238E27FC236}">
                <a16:creationId xmlns:a16="http://schemas.microsoft.com/office/drawing/2014/main" id="{52BCBC13-FECC-40BE-83A3-56DCF5411368}"/>
              </a:ext>
            </a:extLst>
          </p:cNvPr>
          <p:cNvGraphicFramePr>
            <a:graphicFrameLocks noGrp="1"/>
          </p:cNvGraphicFramePr>
          <p:nvPr>
            <p:ph idx="1"/>
            <p:extLst>
              <p:ext uri="{D42A27DB-BD31-4B8C-83A1-F6EECF244321}">
                <p14:modId xmlns:p14="http://schemas.microsoft.com/office/powerpoint/2010/main" val="2585254055"/>
              </p:ext>
            </p:extLst>
          </p:nvPr>
        </p:nvGraphicFramePr>
        <p:xfrm>
          <a:off x="1219200" y="1600200"/>
          <a:ext cx="975042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967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4A28-59C3-4596-B7E8-4981811C7D8B}"/>
              </a:ext>
            </a:extLst>
          </p:cNvPr>
          <p:cNvSpPr>
            <a:spLocks noGrp="1"/>
          </p:cNvSpPr>
          <p:nvPr>
            <p:ph type="title"/>
          </p:nvPr>
        </p:nvSpPr>
        <p:spPr/>
        <p:txBody>
          <a:bodyPr/>
          <a:lstStyle/>
          <a:p>
            <a:pPr algn="ctr"/>
            <a:r>
              <a:rPr lang="en-US" b="1" dirty="0">
                <a:latin typeface="Century Gothic" panose="020B0502020202020204" pitchFamily="34" charset="0"/>
              </a:rPr>
              <a:t>MATERIALS/DOCUMENTS</a:t>
            </a:r>
            <a:endParaRPr lang="en-CA" dirty="0"/>
          </a:p>
        </p:txBody>
      </p:sp>
      <p:sp>
        <p:nvSpPr>
          <p:cNvPr id="5" name="Content Placeholder 4">
            <a:extLst>
              <a:ext uri="{FF2B5EF4-FFF2-40B4-BE49-F238E27FC236}">
                <a16:creationId xmlns:a16="http://schemas.microsoft.com/office/drawing/2014/main" id="{83866B23-2C88-41D1-A494-5ED437BFD71F}"/>
              </a:ext>
            </a:extLst>
          </p:cNvPr>
          <p:cNvSpPr>
            <a:spLocks noGrp="1"/>
          </p:cNvSpPr>
          <p:nvPr>
            <p:ph sz="half" idx="2"/>
          </p:nvPr>
        </p:nvSpPr>
        <p:spPr>
          <a:xfrm>
            <a:off x="1229878" y="1981200"/>
            <a:ext cx="4875530" cy="3759199"/>
          </a:xfrm>
        </p:spPr>
        <p:txBody>
          <a:bodyPr>
            <a:normAutofit/>
          </a:bodyPr>
          <a:lstStyle/>
          <a:p>
            <a:pPr marL="457200" indent="-457200">
              <a:buFont typeface="+mj-lt"/>
              <a:buAutoNum type="arabicPeriod"/>
            </a:pPr>
            <a:r>
              <a:rPr lang="en-CA" sz="2000" dirty="0"/>
              <a:t>Position Description</a:t>
            </a:r>
          </a:p>
          <a:p>
            <a:pPr marL="457200" indent="-457200">
              <a:buFont typeface="+mj-lt"/>
              <a:buAutoNum type="arabicPeriod"/>
            </a:pPr>
            <a:r>
              <a:rPr lang="en-CA" sz="2000" dirty="0"/>
              <a:t>General Expectations of Board Directors</a:t>
            </a:r>
          </a:p>
          <a:p>
            <a:pPr marL="457200" indent="-457200">
              <a:buFont typeface="+mj-lt"/>
              <a:buAutoNum type="arabicPeriod"/>
            </a:pPr>
            <a:r>
              <a:rPr lang="en-CA" sz="2000" dirty="0"/>
              <a:t>Annual Director Declaration  &amp; Consent </a:t>
            </a:r>
          </a:p>
          <a:p>
            <a:pPr marL="457200" indent="-457200">
              <a:buFont typeface="+mj-lt"/>
              <a:buAutoNum type="arabicPeriod"/>
            </a:pPr>
            <a:r>
              <a:rPr lang="en-CA" sz="2000" dirty="0"/>
              <a:t>Board Code of Conduct</a:t>
            </a:r>
          </a:p>
          <a:p>
            <a:pPr marL="457200" indent="-457200">
              <a:buFont typeface="+mj-lt"/>
              <a:buAutoNum type="arabicPeriod"/>
            </a:pPr>
            <a:r>
              <a:rPr lang="en-CA" sz="2000" dirty="0"/>
              <a:t>Board Policy on Confidentiality</a:t>
            </a:r>
          </a:p>
          <a:p>
            <a:pPr marL="457200" indent="-457200">
              <a:buFont typeface="+mj-lt"/>
              <a:buAutoNum type="arabicPeriod"/>
            </a:pPr>
            <a:r>
              <a:rPr lang="en-CA" sz="2000" dirty="0"/>
              <a:t>Conflict of Interest Policy</a:t>
            </a:r>
          </a:p>
        </p:txBody>
      </p:sp>
      <p:sp>
        <p:nvSpPr>
          <p:cNvPr id="7" name="Content Placeholder 6">
            <a:extLst>
              <a:ext uri="{FF2B5EF4-FFF2-40B4-BE49-F238E27FC236}">
                <a16:creationId xmlns:a16="http://schemas.microsoft.com/office/drawing/2014/main" id="{31C8A5B5-2377-4AEF-82DE-3DEBEF2E52E0}"/>
              </a:ext>
            </a:extLst>
          </p:cNvPr>
          <p:cNvSpPr>
            <a:spLocks noGrp="1"/>
          </p:cNvSpPr>
          <p:nvPr>
            <p:ph sz="quarter" idx="4"/>
          </p:nvPr>
        </p:nvSpPr>
        <p:spPr>
          <a:xfrm>
            <a:off x="6094412" y="1981199"/>
            <a:ext cx="4875530" cy="3759199"/>
          </a:xfrm>
        </p:spPr>
        <p:txBody>
          <a:bodyPr>
            <a:normAutofit/>
          </a:bodyPr>
          <a:lstStyle/>
          <a:p>
            <a:pPr marL="457200" indent="-457200">
              <a:buFont typeface="+mj-lt"/>
              <a:buAutoNum type="arabicPeriod" startAt="7"/>
            </a:pPr>
            <a:r>
              <a:rPr lang="en-CA" sz="2000" dirty="0"/>
              <a:t>Director’s Liability Insurance</a:t>
            </a:r>
          </a:p>
          <a:p>
            <a:pPr marL="457200" indent="-457200">
              <a:buFont typeface="+mj-lt"/>
              <a:buAutoNum type="arabicPeriod" startAt="7"/>
            </a:pPr>
            <a:r>
              <a:rPr lang="en-CA" sz="2000" dirty="0"/>
              <a:t>Boardable Access</a:t>
            </a:r>
          </a:p>
          <a:p>
            <a:pPr marL="457200" indent="-457200">
              <a:buFont typeface="+mj-lt"/>
              <a:buAutoNum type="arabicPeriod" startAt="7"/>
            </a:pPr>
            <a:r>
              <a:rPr lang="en-CA" sz="2000" dirty="0"/>
              <a:t>Skills Matrix &amp; Inventory</a:t>
            </a:r>
          </a:p>
          <a:p>
            <a:pPr marL="457200" indent="-457200">
              <a:buFont typeface="+mj-lt"/>
              <a:buAutoNum type="arabicPeriod" startAt="7"/>
            </a:pPr>
            <a:r>
              <a:rPr lang="en-CA" sz="2000" dirty="0"/>
              <a:t>Annual Calendar/Plan</a:t>
            </a:r>
          </a:p>
          <a:p>
            <a:pPr marL="457200" indent="-457200">
              <a:buFont typeface="+mj-lt"/>
              <a:buAutoNum type="arabicPeriod" startAt="7"/>
            </a:pPr>
            <a:r>
              <a:rPr lang="en-CA" sz="2000" dirty="0"/>
              <a:t>Publications/Annual Report</a:t>
            </a:r>
          </a:p>
          <a:p>
            <a:pPr marL="457200" indent="-457200">
              <a:buFont typeface="+mj-lt"/>
              <a:buAutoNum type="arabicPeriod" startAt="7"/>
            </a:pPr>
            <a:r>
              <a:rPr lang="en-CA" sz="2000" dirty="0"/>
              <a:t>Strategic Plan</a:t>
            </a:r>
          </a:p>
          <a:p>
            <a:pPr marL="457200" indent="-457200">
              <a:buFont typeface="+mj-lt"/>
              <a:buAutoNum type="arabicPeriod" startAt="7"/>
            </a:pPr>
            <a:r>
              <a:rPr lang="en-CA" sz="2000" dirty="0"/>
              <a:t>Board Manual</a:t>
            </a:r>
          </a:p>
        </p:txBody>
      </p:sp>
    </p:spTree>
    <p:extLst>
      <p:ext uri="{BB962C8B-B14F-4D97-AF65-F5344CB8AC3E}">
        <p14:creationId xmlns:p14="http://schemas.microsoft.com/office/powerpoint/2010/main" val="2361559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b="1" dirty="0">
                <a:latin typeface="Century Gothic" panose="020B0502020202020204" pitchFamily="34" charset="0"/>
              </a:rPr>
              <a:t>BOARD OPERATIONS</a:t>
            </a:r>
          </a:p>
        </p:txBody>
      </p:sp>
      <p:pic>
        <p:nvPicPr>
          <p:cNvPr id="9" name="Picture Placeholder 8">
            <a:extLst>
              <a:ext uri="{FF2B5EF4-FFF2-40B4-BE49-F238E27FC236}">
                <a16:creationId xmlns:a16="http://schemas.microsoft.com/office/drawing/2014/main" id="{896099F5-3D48-4611-A4B1-81D5364C12F4}"/>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6932612" y="2285673"/>
            <a:ext cx="4275734" cy="2854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5368" y="118109"/>
            <a:ext cx="1409150" cy="1312202"/>
          </a:xfrm>
          <a:prstGeom prst="rect">
            <a:avLst/>
          </a:prstGeom>
        </p:spPr>
      </p:pic>
      <p:sp>
        <p:nvSpPr>
          <p:cNvPr id="6" name="Content Placeholder 1">
            <a:extLst>
              <a:ext uri="{FF2B5EF4-FFF2-40B4-BE49-F238E27FC236}">
                <a16:creationId xmlns:a16="http://schemas.microsoft.com/office/drawing/2014/main" id="{A7220C97-1E9D-433C-94CC-AACB4AEE7CBD}"/>
              </a:ext>
            </a:extLst>
          </p:cNvPr>
          <p:cNvSpPr txBox="1">
            <a:spLocks/>
          </p:cNvSpPr>
          <p:nvPr/>
        </p:nvSpPr>
        <p:spPr>
          <a:xfrm>
            <a:off x="1293812" y="1828800"/>
            <a:ext cx="9751060" cy="228600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endParaRPr lang="en-CA" dirty="0"/>
          </a:p>
        </p:txBody>
      </p:sp>
      <p:graphicFrame>
        <p:nvGraphicFramePr>
          <p:cNvPr id="4" name="Table 6">
            <a:extLst>
              <a:ext uri="{FF2B5EF4-FFF2-40B4-BE49-F238E27FC236}">
                <a16:creationId xmlns:a16="http://schemas.microsoft.com/office/drawing/2014/main" id="{3AE1C731-B956-4ECB-B4B2-F6FEB07E8020}"/>
              </a:ext>
            </a:extLst>
          </p:cNvPr>
          <p:cNvGraphicFramePr>
            <a:graphicFrameLocks noGrp="1"/>
          </p:cNvGraphicFramePr>
          <p:nvPr>
            <p:extLst>
              <p:ext uri="{D42A27DB-BD31-4B8C-83A1-F6EECF244321}">
                <p14:modId xmlns:p14="http://schemas.microsoft.com/office/powerpoint/2010/main" val="983924334"/>
              </p:ext>
            </p:extLst>
          </p:nvPr>
        </p:nvGraphicFramePr>
        <p:xfrm>
          <a:off x="552071" y="2209800"/>
          <a:ext cx="5638800" cy="2886965"/>
        </p:xfrm>
        <a:graphic>
          <a:graphicData uri="http://schemas.openxmlformats.org/drawingml/2006/table">
            <a:tbl>
              <a:tblPr firstRow="1" bandRow="1">
                <a:tableStyleId>{93296810-A885-4BE3-A3E7-6D5BEEA58F35}</a:tableStyleId>
              </a:tblPr>
              <a:tblGrid>
                <a:gridCol w="5638800">
                  <a:extLst>
                    <a:ext uri="{9D8B030D-6E8A-4147-A177-3AD203B41FA5}">
                      <a16:colId xmlns:a16="http://schemas.microsoft.com/office/drawing/2014/main" val="3790666765"/>
                    </a:ext>
                  </a:extLst>
                </a:gridCol>
              </a:tblGrid>
              <a:tr h="682082">
                <a:tc>
                  <a:txBody>
                    <a:bodyPr/>
                    <a:lstStyle/>
                    <a:p>
                      <a:pPr algn="ctr"/>
                      <a:r>
                        <a:rPr lang="en-CA" dirty="0"/>
                        <a:t>2020 Board Meetings  </a:t>
                      </a:r>
                    </a:p>
                    <a:p>
                      <a:pPr algn="ctr"/>
                      <a:r>
                        <a:rPr lang="en-CA" dirty="0"/>
                        <a:t>(6:30 p.m. start)</a:t>
                      </a:r>
                    </a:p>
                  </a:txBody>
                  <a:tcPr/>
                </a:tc>
                <a:extLst>
                  <a:ext uri="{0D108BD9-81ED-4DB2-BD59-A6C34878D82A}">
                    <a16:rowId xmlns:a16="http://schemas.microsoft.com/office/drawing/2014/main" val="36840433"/>
                  </a:ext>
                </a:extLst>
              </a:tr>
              <a:tr h="412801">
                <a:tc>
                  <a:txBody>
                    <a:bodyPr/>
                    <a:lstStyle/>
                    <a:p>
                      <a:pPr algn="ctr">
                        <a:lnSpc>
                          <a:spcPct val="150000"/>
                        </a:lnSpc>
                        <a:spcAft>
                          <a:spcPts val="0"/>
                        </a:spcAft>
                      </a:pPr>
                      <a:r>
                        <a:rPr lang="en-CA" sz="2000" b="1" dirty="0">
                          <a:effectLst/>
                          <a:latin typeface="+mn-lt"/>
                          <a:ea typeface="Calibri" panose="020F0502020204030204" pitchFamily="34" charset="0"/>
                          <a:cs typeface="Arial" panose="020B0604020202020204" pitchFamily="34" charset="0"/>
                        </a:rPr>
                        <a:t>June 1</a:t>
                      </a:r>
                      <a:endParaRPr lang="en-CA" sz="20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9967321"/>
                  </a:ext>
                </a:extLst>
              </a:tr>
              <a:tr h="412801">
                <a:tc>
                  <a:txBody>
                    <a:bodyPr/>
                    <a:lstStyle/>
                    <a:p>
                      <a:pPr algn="ctr">
                        <a:lnSpc>
                          <a:spcPct val="150000"/>
                        </a:lnSpc>
                        <a:spcAft>
                          <a:spcPts val="0"/>
                        </a:spcAft>
                      </a:pPr>
                      <a:r>
                        <a:rPr lang="en-CA" sz="2000" b="1" dirty="0">
                          <a:effectLst/>
                          <a:latin typeface="+mn-lt"/>
                          <a:ea typeface="Calibri" panose="020F0502020204030204" pitchFamily="34" charset="0"/>
                          <a:cs typeface="Arial" panose="020B0604020202020204" pitchFamily="34" charset="0"/>
                        </a:rPr>
                        <a:t>September 7</a:t>
                      </a:r>
                      <a:endParaRPr lang="en-CA" sz="20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9715955"/>
                  </a:ext>
                </a:extLst>
              </a:tr>
              <a:tr h="412801">
                <a:tc>
                  <a:txBody>
                    <a:bodyPr/>
                    <a:lstStyle/>
                    <a:p>
                      <a:pPr algn="ctr">
                        <a:lnSpc>
                          <a:spcPct val="150000"/>
                        </a:lnSpc>
                        <a:spcAft>
                          <a:spcPts val="0"/>
                        </a:spcAft>
                      </a:pPr>
                      <a:r>
                        <a:rPr lang="en-CA" sz="2000" b="1" dirty="0">
                          <a:effectLst/>
                          <a:latin typeface="+mn-lt"/>
                          <a:ea typeface="Calibri" panose="020F0502020204030204" pitchFamily="34" charset="0"/>
                          <a:cs typeface="Arial" panose="020B0604020202020204" pitchFamily="34" charset="0"/>
                        </a:rPr>
                        <a:t>October 5</a:t>
                      </a:r>
                      <a:endParaRPr lang="en-CA" sz="20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1243501"/>
                  </a:ext>
                </a:extLst>
              </a:tr>
              <a:tr h="412801">
                <a:tc>
                  <a:txBody>
                    <a:bodyPr/>
                    <a:lstStyle/>
                    <a:p>
                      <a:pPr algn="ctr">
                        <a:lnSpc>
                          <a:spcPct val="150000"/>
                        </a:lnSpc>
                        <a:spcAft>
                          <a:spcPts val="0"/>
                        </a:spcAft>
                      </a:pPr>
                      <a:r>
                        <a:rPr lang="en-CA" sz="2000" b="1" dirty="0">
                          <a:effectLst/>
                          <a:latin typeface="+mn-lt"/>
                          <a:ea typeface="Calibri" panose="020F0502020204030204" pitchFamily="34" charset="0"/>
                          <a:cs typeface="Arial" panose="020B0604020202020204" pitchFamily="34" charset="0"/>
                        </a:rPr>
                        <a:t>November 3</a:t>
                      </a:r>
                      <a:endParaRPr lang="en-CA" sz="20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2445880"/>
                  </a:ext>
                </a:extLst>
              </a:tr>
              <a:tr h="412801">
                <a:tc>
                  <a:txBody>
                    <a:bodyPr/>
                    <a:lstStyle/>
                    <a:p>
                      <a:pPr algn="ctr">
                        <a:lnSpc>
                          <a:spcPct val="150000"/>
                        </a:lnSpc>
                        <a:spcAft>
                          <a:spcPts val="0"/>
                        </a:spcAft>
                      </a:pPr>
                      <a:r>
                        <a:rPr lang="en-CA" sz="2000" b="1" dirty="0">
                          <a:effectLst/>
                          <a:latin typeface="+mn-lt"/>
                          <a:ea typeface="Times New Roman" panose="02020603050405020304" pitchFamily="18" charset="0"/>
                          <a:cs typeface="Times New Roman" panose="02020603050405020304" pitchFamily="18" charset="0"/>
                        </a:rPr>
                        <a:t>December 7</a:t>
                      </a:r>
                    </a:p>
                  </a:txBody>
                  <a:tcPr marL="68580" marR="68580" marT="0" marB="0"/>
                </a:tc>
                <a:extLst>
                  <a:ext uri="{0D108BD9-81ED-4DB2-BD59-A6C34878D82A}">
                    <a16:rowId xmlns:a16="http://schemas.microsoft.com/office/drawing/2014/main" val="2568254751"/>
                  </a:ext>
                </a:extLst>
              </a:tr>
            </a:tbl>
          </a:graphicData>
        </a:graphic>
      </p:graphicFrame>
    </p:spTree>
    <p:extLst>
      <p:ext uri="{BB962C8B-B14F-4D97-AF65-F5344CB8AC3E}">
        <p14:creationId xmlns:p14="http://schemas.microsoft.com/office/powerpoint/2010/main" val="1753814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b="1" dirty="0">
                <a:latin typeface="Century Gothic" panose="020B0502020202020204" pitchFamily="34" charset="0"/>
              </a:rPr>
              <a:t>BOARD OPERATIONS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5368" y="118109"/>
            <a:ext cx="1409150" cy="1312202"/>
          </a:xfrm>
          <a:prstGeom prst="rect">
            <a:avLst/>
          </a:prstGeom>
        </p:spPr>
      </p:pic>
      <p:sp>
        <p:nvSpPr>
          <p:cNvPr id="6" name="Content Placeholder 1">
            <a:extLst>
              <a:ext uri="{FF2B5EF4-FFF2-40B4-BE49-F238E27FC236}">
                <a16:creationId xmlns:a16="http://schemas.microsoft.com/office/drawing/2014/main" id="{A7220C97-1E9D-433C-94CC-AACB4AEE7CBD}"/>
              </a:ext>
            </a:extLst>
          </p:cNvPr>
          <p:cNvSpPr txBox="1">
            <a:spLocks/>
          </p:cNvSpPr>
          <p:nvPr/>
        </p:nvSpPr>
        <p:spPr>
          <a:xfrm>
            <a:off x="1293812" y="1828800"/>
            <a:ext cx="9751060" cy="228600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endParaRPr lang="en-CA" dirty="0"/>
          </a:p>
        </p:txBody>
      </p:sp>
      <p:graphicFrame>
        <p:nvGraphicFramePr>
          <p:cNvPr id="4" name="Table 6">
            <a:extLst>
              <a:ext uri="{FF2B5EF4-FFF2-40B4-BE49-F238E27FC236}">
                <a16:creationId xmlns:a16="http://schemas.microsoft.com/office/drawing/2014/main" id="{3AE1C731-B956-4ECB-B4B2-F6FEB07E8020}"/>
              </a:ext>
            </a:extLst>
          </p:cNvPr>
          <p:cNvGraphicFramePr>
            <a:graphicFrameLocks noGrp="1"/>
          </p:cNvGraphicFramePr>
          <p:nvPr>
            <p:extLst>
              <p:ext uri="{D42A27DB-BD31-4B8C-83A1-F6EECF244321}">
                <p14:modId xmlns:p14="http://schemas.microsoft.com/office/powerpoint/2010/main" val="2658691161"/>
              </p:ext>
            </p:extLst>
          </p:nvPr>
        </p:nvGraphicFramePr>
        <p:xfrm>
          <a:off x="960406" y="1828800"/>
          <a:ext cx="10417872" cy="3870960"/>
        </p:xfrm>
        <a:graphic>
          <a:graphicData uri="http://schemas.openxmlformats.org/drawingml/2006/table">
            <a:tbl>
              <a:tblPr firstRow="1" bandRow="1">
                <a:tableStyleId>{F5AB1C69-6EDB-4FF4-983F-18BD219EF322}</a:tableStyleId>
              </a:tblPr>
              <a:tblGrid>
                <a:gridCol w="5208936">
                  <a:extLst>
                    <a:ext uri="{9D8B030D-6E8A-4147-A177-3AD203B41FA5}">
                      <a16:colId xmlns:a16="http://schemas.microsoft.com/office/drawing/2014/main" val="3790666765"/>
                    </a:ext>
                  </a:extLst>
                </a:gridCol>
                <a:gridCol w="5208936">
                  <a:extLst>
                    <a:ext uri="{9D8B030D-6E8A-4147-A177-3AD203B41FA5}">
                      <a16:colId xmlns:a16="http://schemas.microsoft.com/office/drawing/2014/main" val="308898538"/>
                    </a:ext>
                  </a:extLst>
                </a:gridCol>
              </a:tblGrid>
              <a:tr h="893298">
                <a:tc gridSpan="2">
                  <a:txBody>
                    <a:bodyPr/>
                    <a:lstStyle/>
                    <a:p>
                      <a:pPr algn="ctr"/>
                      <a:r>
                        <a:rPr lang="en-CA" dirty="0"/>
                        <a:t>Board Directors</a:t>
                      </a:r>
                    </a:p>
                    <a:p>
                      <a:pPr algn="ctr"/>
                      <a:endParaRPr lang="en-CA" dirty="0"/>
                    </a:p>
                  </a:txBody>
                  <a:tcPr/>
                </a:tc>
                <a:tc hMerge="1">
                  <a:txBody>
                    <a:bodyPr/>
                    <a:lstStyle/>
                    <a:p>
                      <a:pPr algn="ctr"/>
                      <a:endParaRPr lang="en-CA" dirty="0"/>
                    </a:p>
                  </a:txBody>
                  <a:tcPr/>
                </a:tc>
                <a:extLst>
                  <a:ext uri="{0D108BD9-81ED-4DB2-BD59-A6C34878D82A}">
                    <a16:rowId xmlns:a16="http://schemas.microsoft.com/office/drawing/2014/main" val="36840433"/>
                  </a:ext>
                </a:extLst>
              </a:tr>
              <a:tr h="496277">
                <a:tc>
                  <a:txBody>
                    <a:bodyPr/>
                    <a:lstStyle/>
                    <a:p>
                      <a:pPr algn="ctr">
                        <a:lnSpc>
                          <a:spcPct val="150000"/>
                        </a:lnSpc>
                        <a:spcAft>
                          <a:spcPts val="0"/>
                        </a:spcAft>
                      </a:pPr>
                      <a:r>
                        <a:rPr lang="en-CA" sz="2000" b="1" dirty="0">
                          <a:effectLst/>
                          <a:latin typeface="+mn-lt"/>
                          <a:ea typeface="Calibri" panose="020F0502020204030204" pitchFamily="34" charset="0"/>
                          <a:cs typeface="Arial" panose="020B0604020202020204" pitchFamily="34" charset="0"/>
                        </a:rPr>
                        <a:t>Diane Doherty - President</a:t>
                      </a:r>
                      <a:endParaRPr lang="en-CA" sz="16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CA" sz="2000" b="1" dirty="0">
                          <a:effectLst/>
                          <a:latin typeface="+mn-lt"/>
                          <a:ea typeface="Calibri" panose="020F0502020204030204" pitchFamily="34" charset="0"/>
                          <a:cs typeface="Arial" panose="020B0604020202020204" pitchFamily="34" charset="0"/>
                        </a:rPr>
                        <a:t>Sylvia </a:t>
                      </a:r>
                      <a:r>
                        <a:rPr lang="en-CA" sz="2000" b="1" dirty="0" err="1">
                          <a:effectLst/>
                          <a:latin typeface="+mn-lt"/>
                          <a:ea typeface="Calibri" panose="020F0502020204030204" pitchFamily="34" charset="0"/>
                          <a:cs typeface="Arial" panose="020B0604020202020204" pitchFamily="34" charset="0"/>
                        </a:rPr>
                        <a:t>Kucinska</a:t>
                      </a:r>
                      <a:r>
                        <a:rPr lang="en-CA" sz="2000" b="1" dirty="0">
                          <a:effectLst/>
                          <a:latin typeface="+mn-lt"/>
                          <a:ea typeface="Calibri" panose="020F0502020204030204" pitchFamily="34" charset="0"/>
                          <a:cs typeface="Arial" panose="020B0604020202020204" pitchFamily="34" charset="0"/>
                        </a:rPr>
                        <a:t> De Ocampo</a:t>
                      </a:r>
                      <a:endParaRPr lang="en-CA" sz="16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9967321"/>
                  </a:ext>
                </a:extLst>
              </a:tr>
              <a:tr h="496277">
                <a:tc>
                  <a:txBody>
                    <a:bodyPr/>
                    <a:lstStyle/>
                    <a:p>
                      <a:pPr algn="ctr">
                        <a:lnSpc>
                          <a:spcPct val="150000"/>
                        </a:lnSpc>
                        <a:spcAft>
                          <a:spcPts val="0"/>
                        </a:spcAft>
                      </a:pPr>
                      <a:r>
                        <a:rPr lang="en-CA" sz="2000" b="1" dirty="0">
                          <a:effectLst/>
                          <a:latin typeface="+mn-lt"/>
                          <a:ea typeface="Calibri" panose="020F0502020204030204" pitchFamily="34" charset="0"/>
                          <a:cs typeface="Arial" panose="020B0604020202020204" pitchFamily="34" charset="0"/>
                        </a:rPr>
                        <a:t>Rizwan Hassan – Vice President</a:t>
                      </a:r>
                      <a:endParaRPr lang="en-CA" sz="16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CA" sz="2000" b="1" dirty="0">
                          <a:effectLst/>
                          <a:latin typeface="+mn-lt"/>
                          <a:ea typeface="Calibri" panose="020F0502020204030204" pitchFamily="34" charset="0"/>
                          <a:cs typeface="Arial" panose="020B0604020202020204" pitchFamily="34" charset="0"/>
                        </a:rPr>
                        <a:t>Shane Guadeloupe</a:t>
                      </a:r>
                      <a:endParaRPr lang="en-CA" sz="16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9715955"/>
                  </a:ext>
                </a:extLst>
              </a:tr>
              <a:tr h="496277">
                <a:tc>
                  <a:txBody>
                    <a:bodyPr/>
                    <a:lstStyle/>
                    <a:p>
                      <a:pPr algn="ctr">
                        <a:lnSpc>
                          <a:spcPct val="150000"/>
                        </a:lnSpc>
                        <a:spcAft>
                          <a:spcPts val="0"/>
                        </a:spcAft>
                      </a:pPr>
                      <a:r>
                        <a:rPr lang="en-CA" sz="2000" b="1" dirty="0">
                          <a:effectLst/>
                          <a:latin typeface="+mn-lt"/>
                          <a:ea typeface="Calibri" panose="020F0502020204030204" pitchFamily="34" charset="0"/>
                          <a:cs typeface="Arial" panose="020B0604020202020204" pitchFamily="34" charset="0"/>
                        </a:rPr>
                        <a:t>Irfan Hassan - Treasurer</a:t>
                      </a:r>
                      <a:endParaRPr lang="en-CA" sz="16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CA" sz="2000" b="1" dirty="0">
                          <a:effectLst/>
                          <a:latin typeface="+mn-lt"/>
                          <a:ea typeface="Calibri" panose="020F0502020204030204" pitchFamily="34" charset="0"/>
                          <a:cs typeface="Arial" panose="020B0604020202020204" pitchFamily="34" charset="0"/>
                        </a:rPr>
                        <a:t>Sum Yee Man</a:t>
                      </a:r>
                      <a:endParaRPr lang="en-CA" sz="16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1243501"/>
                  </a:ext>
                </a:extLst>
              </a:tr>
              <a:tr h="496277">
                <a:tc>
                  <a:txBody>
                    <a:bodyPr/>
                    <a:lstStyle/>
                    <a:p>
                      <a:pPr algn="ctr">
                        <a:lnSpc>
                          <a:spcPct val="150000"/>
                        </a:lnSpc>
                        <a:spcAft>
                          <a:spcPts val="0"/>
                        </a:spcAft>
                      </a:pPr>
                      <a:r>
                        <a:rPr lang="en-CA" sz="2000" b="1" dirty="0">
                          <a:effectLst/>
                          <a:latin typeface="+mn-lt"/>
                          <a:ea typeface="Calibri" panose="020F0502020204030204" pitchFamily="34" charset="0"/>
                          <a:cs typeface="Arial" panose="020B0604020202020204" pitchFamily="34" charset="0"/>
                        </a:rPr>
                        <a:t>Joshua Grant - Secretary</a:t>
                      </a:r>
                      <a:endParaRPr lang="en-CA" sz="16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CA" sz="2000" b="1" dirty="0">
                          <a:effectLst/>
                          <a:latin typeface="+mn-lt"/>
                          <a:ea typeface="Times New Roman" panose="02020603050405020304" pitchFamily="18" charset="0"/>
                          <a:cs typeface="Times New Roman" panose="02020603050405020304" pitchFamily="18" charset="0"/>
                        </a:rPr>
                        <a:t>Mike McLellan</a:t>
                      </a:r>
                    </a:p>
                  </a:txBody>
                  <a:tcPr marL="68580" marR="68580" marT="0" marB="0"/>
                </a:tc>
                <a:extLst>
                  <a:ext uri="{0D108BD9-81ED-4DB2-BD59-A6C34878D82A}">
                    <a16:rowId xmlns:a16="http://schemas.microsoft.com/office/drawing/2014/main" val="4232445880"/>
                  </a:ext>
                </a:extLst>
              </a:tr>
              <a:tr h="496277">
                <a:tc>
                  <a:txBody>
                    <a:bodyPr/>
                    <a:lstStyle/>
                    <a:p>
                      <a:pPr algn="ctr">
                        <a:lnSpc>
                          <a:spcPct val="150000"/>
                        </a:lnSpc>
                        <a:spcAft>
                          <a:spcPts val="0"/>
                        </a:spcAft>
                      </a:pPr>
                      <a:r>
                        <a:rPr lang="en-CA" sz="2000" b="1" dirty="0">
                          <a:effectLst/>
                          <a:latin typeface="+mn-lt"/>
                          <a:ea typeface="Calibri" panose="020F0502020204030204" pitchFamily="34" charset="0"/>
                          <a:cs typeface="Arial" panose="020B0604020202020204" pitchFamily="34" charset="0"/>
                        </a:rPr>
                        <a:t>Judy Labelle</a:t>
                      </a:r>
                      <a:endParaRPr lang="en-CA" sz="16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endParaRPr lang="en-CA" sz="20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8254751"/>
                  </a:ext>
                </a:extLst>
              </a:tr>
              <a:tr h="496277">
                <a:tc>
                  <a:txBody>
                    <a:bodyPr/>
                    <a:lstStyle/>
                    <a:p>
                      <a:pPr algn="ctr">
                        <a:lnSpc>
                          <a:spcPct val="150000"/>
                        </a:lnSpc>
                        <a:spcAft>
                          <a:spcPts val="0"/>
                        </a:spcAft>
                      </a:pPr>
                      <a:r>
                        <a:rPr lang="en-CA" sz="2000" b="1" dirty="0" err="1">
                          <a:effectLst/>
                          <a:latin typeface="+mn-lt"/>
                          <a:ea typeface="Calibri" panose="020F0502020204030204" pitchFamily="34" charset="0"/>
                          <a:cs typeface="Arial" panose="020B0604020202020204" pitchFamily="34" charset="0"/>
                        </a:rPr>
                        <a:t>Gumti</a:t>
                      </a:r>
                      <a:r>
                        <a:rPr lang="en-CA" sz="2000" b="1" dirty="0">
                          <a:effectLst/>
                          <a:latin typeface="+mn-lt"/>
                          <a:ea typeface="Calibri" panose="020F0502020204030204" pitchFamily="34" charset="0"/>
                          <a:cs typeface="Arial" panose="020B0604020202020204" pitchFamily="34" charset="0"/>
                        </a:rPr>
                        <a:t> </a:t>
                      </a:r>
                      <a:r>
                        <a:rPr lang="en-CA" sz="2000" b="1" dirty="0" err="1">
                          <a:effectLst/>
                          <a:latin typeface="+mn-lt"/>
                          <a:ea typeface="Calibri" panose="020F0502020204030204" pitchFamily="34" charset="0"/>
                          <a:cs typeface="Arial" panose="020B0604020202020204" pitchFamily="34" charset="0"/>
                        </a:rPr>
                        <a:t>Raghunauth</a:t>
                      </a:r>
                      <a:endParaRPr lang="en-CA" sz="16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endParaRPr lang="en-CA" sz="2000" b="1"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16473748"/>
                  </a:ext>
                </a:extLst>
              </a:tr>
            </a:tbl>
          </a:graphicData>
        </a:graphic>
      </p:graphicFrame>
    </p:spTree>
    <p:extLst>
      <p:ext uri="{BB962C8B-B14F-4D97-AF65-F5344CB8AC3E}">
        <p14:creationId xmlns:p14="http://schemas.microsoft.com/office/powerpoint/2010/main" val="1174204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555E-F9B7-4C3E-BCAE-E378E49A4520}"/>
              </a:ext>
            </a:extLst>
          </p:cNvPr>
          <p:cNvSpPr>
            <a:spLocks noGrp="1"/>
          </p:cNvSpPr>
          <p:nvPr>
            <p:ph type="title"/>
          </p:nvPr>
        </p:nvSpPr>
        <p:spPr>
          <a:xfrm>
            <a:off x="1218883" y="152400"/>
            <a:ext cx="9751060" cy="914400"/>
          </a:xfrm>
        </p:spPr>
        <p:txBody>
          <a:bodyPr/>
          <a:lstStyle/>
          <a:p>
            <a:pPr algn="ctr"/>
            <a:r>
              <a:rPr lang="en-US" b="1" dirty="0">
                <a:solidFill>
                  <a:prstClr val="black"/>
                </a:solidFill>
                <a:latin typeface="Century Gothic" panose="020B0502020202020204" pitchFamily="34" charset="0"/>
              </a:rPr>
              <a:t>BOARD OPERATIONS</a:t>
            </a:r>
            <a:endParaRPr lang="en-CA" dirty="0"/>
          </a:p>
        </p:txBody>
      </p:sp>
      <p:graphicFrame>
        <p:nvGraphicFramePr>
          <p:cNvPr id="8" name="Diagram 7">
            <a:extLst>
              <a:ext uri="{FF2B5EF4-FFF2-40B4-BE49-F238E27FC236}">
                <a16:creationId xmlns:a16="http://schemas.microsoft.com/office/drawing/2014/main" id="{175903FD-04D0-47DE-B1CF-601DB20CB56D}"/>
              </a:ext>
            </a:extLst>
          </p:cNvPr>
          <p:cNvGraphicFramePr/>
          <p:nvPr>
            <p:extLst>
              <p:ext uri="{D42A27DB-BD31-4B8C-83A1-F6EECF244321}">
                <p14:modId xmlns:p14="http://schemas.microsoft.com/office/powerpoint/2010/main" val="2976289745"/>
              </p:ext>
            </p:extLst>
          </p:nvPr>
        </p:nvGraphicFramePr>
        <p:xfrm>
          <a:off x="1922780" y="1219200"/>
          <a:ext cx="8343265"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7832F4D-7777-4A07-AD21-B49903BE8081}"/>
              </a:ext>
            </a:extLst>
          </p:cNvPr>
          <p:cNvSpPr txBox="1"/>
          <p:nvPr/>
        </p:nvSpPr>
        <p:spPr>
          <a:xfrm rot="16200000">
            <a:off x="-831831" y="3649643"/>
            <a:ext cx="4320284" cy="830997"/>
          </a:xfrm>
          <a:prstGeom prst="rect">
            <a:avLst/>
          </a:prstGeom>
          <a:noFill/>
        </p:spPr>
        <p:txBody>
          <a:bodyPr wrap="square" rtlCol="0">
            <a:spAutoFit/>
          </a:bodyPr>
          <a:lstStyle/>
          <a:p>
            <a:pPr algn="ctr"/>
            <a:r>
              <a:rPr lang="en-CA" sz="4800" b="1" dirty="0"/>
              <a:t>COMMITTEES</a:t>
            </a:r>
          </a:p>
        </p:txBody>
      </p:sp>
    </p:spTree>
    <p:extLst>
      <p:ext uri="{BB962C8B-B14F-4D97-AF65-F5344CB8AC3E}">
        <p14:creationId xmlns:p14="http://schemas.microsoft.com/office/powerpoint/2010/main" val="215252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22408" y="362079"/>
            <a:ext cx="7144007" cy="698012"/>
          </a:xfrm>
          <a:prstGeom prst="rect">
            <a:avLst/>
          </a:prstGeom>
          <a:noFill/>
        </p:spPr>
        <p:txBody>
          <a:bodyPr wrap="none" rtlCol="0">
            <a:spAutoFit/>
          </a:bodyPr>
          <a:lstStyle/>
          <a:p>
            <a:pPr algn="ctr">
              <a:lnSpc>
                <a:spcPct val="80000"/>
              </a:lnSpc>
            </a:pPr>
            <a:r>
              <a:rPr lang="en-US" sz="4800" b="1" dirty="0">
                <a:solidFill>
                  <a:schemeClr val="tx2"/>
                </a:solidFill>
                <a:latin typeface="Bebas Neue Bold"/>
                <a:cs typeface="Bebas Neue Bold"/>
              </a:rPr>
              <a:t>Board Member Orientation</a:t>
            </a:r>
          </a:p>
        </p:txBody>
      </p:sp>
      <p:pic>
        <p:nvPicPr>
          <p:cNvPr id="2" name="Picture 1"/>
          <p:cNvPicPr>
            <a:picLocks noChangeAspect="1"/>
          </p:cNvPicPr>
          <p:nvPr/>
        </p:nvPicPr>
        <p:blipFill>
          <a:blip r:embed="rId3"/>
          <a:stretch>
            <a:fillRect/>
          </a:stretch>
        </p:blipFill>
        <p:spPr>
          <a:xfrm>
            <a:off x="836612" y="2045500"/>
            <a:ext cx="2650952" cy="2831904"/>
          </a:xfrm>
          <a:prstGeom prst="rect">
            <a:avLst/>
          </a:prstGeom>
        </p:spPr>
      </p:pic>
      <p:pic>
        <p:nvPicPr>
          <p:cNvPr id="3" name="Picture 2"/>
          <p:cNvPicPr>
            <a:picLocks noChangeAspect="1"/>
          </p:cNvPicPr>
          <p:nvPr/>
        </p:nvPicPr>
        <p:blipFill>
          <a:blip r:embed="rId4"/>
          <a:stretch>
            <a:fillRect/>
          </a:stretch>
        </p:blipFill>
        <p:spPr>
          <a:xfrm flipH="1">
            <a:off x="3678837" y="1497330"/>
            <a:ext cx="363391" cy="3760469"/>
          </a:xfrm>
          <a:prstGeom prst="rect">
            <a:avLst/>
          </a:prstGeom>
        </p:spPr>
      </p:pic>
      <p:sp>
        <p:nvSpPr>
          <p:cNvPr id="10" name="TextBox 9"/>
          <p:cNvSpPr txBox="1"/>
          <p:nvPr/>
        </p:nvSpPr>
        <p:spPr>
          <a:xfrm>
            <a:off x="4229737" y="4642320"/>
            <a:ext cx="4267200" cy="400110"/>
          </a:xfrm>
          <a:prstGeom prst="rect">
            <a:avLst/>
          </a:prstGeom>
          <a:noFill/>
        </p:spPr>
        <p:txBody>
          <a:bodyPr wrap="square" rtlCol="0">
            <a:spAutoFit/>
          </a:bodyPr>
          <a:lstStyle/>
          <a:p>
            <a:r>
              <a:rPr lang="en-US" sz="2000" b="1" dirty="0"/>
              <a:t>Intermission - Facility Tour</a:t>
            </a:r>
          </a:p>
        </p:txBody>
      </p:sp>
      <p:sp>
        <p:nvSpPr>
          <p:cNvPr id="6" name="TextBox 5">
            <a:extLst>
              <a:ext uri="{FF2B5EF4-FFF2-40B4-BE49-F238E27FC236}">
                <a16:creationId xmlns:a16="http://schemas.microsoft.com/office/drawing/2014/main" id="{41BFF173-9D09-411A-A491-67C92585E26C}"/>
              </a:ext>
            </a:extLst>
          </p:cNvPr>
          <p:cNvSpPr txBox="1"/>
          <p:nvPr/>
        </p:nvSpPr>
        <p:spPr>
          <a:xfrm>
            <a:off x="8550124" y="2487414"/>
            <a:ext cx="2825789" cy="400110"/>
          </a:xfrm>
          <a:prstGeom prst="rect">
            <a:avLst/>
          </a:prstGeom>
          <a:noFill/>
        </p:spPr>
        <p:txBody>
          <a:bodyPr wrap="square" rtlCol="0">
            <a:spAutoFit/>
          </a:bodyPr>
          <a:lstStyle/>
          <a:p>
            <a:r>
              <a:rPr lang="en-US" sz="2000" b="1" dirty="0"/>
              <a:t>Materials/Documents</a:t>
            </a:r>
          </a:p>
        </p:txBody>
      </p:sp>
      <p:sp>
        <p:nvSpPr>
          <p:cNvPr id="7" name="TextBox 6">
            <a:extLst>
              <a:ext uri="{FF2B5EF4-FFF2-40B4-BE49-F238E27FC236}">
                <a16:creationId xmlns:a16="http://schemas.microsoft.com/office/drawing/2014/main" id="{6BAA76B5-F089-4322-8966-832935F5FD36}"/>
              </a:ext>
            </a:extLst>
          </p:cNvPr>
          <p:cNvSpPr txBox="1"/>
          <p:nvPr/>
        </p:nvSpPr>
        <p:spPr>
          <a:xfrm>
            <a:off x="8550124" y="3194069"/>
            <a:ext cx="4267200" cy="400110"/>
          </a:xfrm>
          <a:prstGeom prst="rect">
            <a:avLst/>
          </a:prstGeom>
          <a:noFill/>
        </p:spPr>
        <p:txBody>
          <a:bodyPr wrap="square" rtlCol="0">
            <a:spAutoFit/>
          </a:bodyPr>
          <a:lstStyle/>
          <a:p>
            <a:r>
              <a:rPr lang="en-US" sz="2000" b="1" dirty="0"/>
              <a:t>Board Operations</a:t>
            </a:r>
          </a:p>
        </p:txBody>
      </p:sp>
      <p:sp>
        <p:nvSpPr>
          <p:cNvPr id="8" name="TextBox 7">
            <a:extLst>
              <a:ext uri="{FF2B5EF4-FFF2-40B4-BE49-F238E27FC236}">
                <a16:creationId xmlns:a16="http://schemas.microsoft.com/office/drawing/2014/main" id="{B1E2DD6A-DD0F-4BCA-AF10-1F649C003256}"/>
              </a:ext>
            </a:extLst>
          </p:cNvPr>
          <p:cNvSpPr txBox="1"/>
          <p:nvPr/>
        </p:nvSpPr>
        <p:spPr>
          <a:xfrm>
            <a:off x="8550124" y="3914166"/>
            <a:ext cx="4267200" cy="400110"/>
          </a:xfrm>
          <a:prstGeom prst="rect">
            <a:avLst/>
          </a:prstGeom>
          <a:noFill/>
        </p:spPr>
        <p:txBody>
          <a:bodyPr wrap="square" rtlCol="0">
            <a:spAutoFit/>
          </a:bodyPr>
          <a:lstStyle/>
          <a:p>
            <a:r>
              <a:rPr lang="en-US" sz="2000" b="1" dirty="0"/>
              <a:t>Finance </a:t>
            </a:r>
          </a:p>
        </p:txBody>
      </p:sp>
      <p:sp>
        <p:nvSpPr>
          <p:cNvPr id="9" name="TextBox 8">
            <a:extLst>
              <a:ext uri="{FF2B5EF4-FFF2-40B4-BE49-F238E27FC236}">
                <a16:creationId xmlns:a16="http://schemas.microsoft.com/office/drawing/2014/main" id="{9B4724F7-257A-4A83-A8DB-5B73EDAE8532}"/>
              </a:ext>
            </a:extLst>
          </p:cNvPr>
          <p:cNvSpPr txBox="1"/>
          <p:nvPr/>
        </p:nvSpPr>
        <p:spPr>
          <a:xfrm>
            <a:off x="4233505" y="1451484"/>
            <a:ext cx="4755638" cy="707886"/>
          </a:xfrm>
          <a:prstGeom prst="rect">
            <a:avLst/>
          </a:prstGeom>
          <a:noFill/>
        </p:spPr>
        <p:txBody>
          <a:bodyPr wrap="square" rtlCol="0">
            <a:spAutoFit/>
          </a:bodyPr>
          <a:lstStyle/>
          <a:p>
            <a:r>
              <a:rPr lang="en-US" sz="2000" b="1" dirty="0"/>
              <a:t>History of</a:t>
            </a:r>
          </a:p>
          <a:p>
            <a:r>
              <a:rPr lang="en-US" sz="2000" b="1" dirty="0"/>
              <a:t>St. Leonard’s Place Peel (SLPP)</a:t>
            </a:r>
          </a:p>
        </p:txBody>
      </p:sp>
      <p:sp>
        <p:nvSpPr>
          <p:cNvPr id="11" name="TextBox 10">
            <a:extLst>
              <a:ext uri="{FF2B5EF4-FFF2-40B4-BE49-F238E27FC236}">
                <a16:creationId xmlns:a16="http://schemas.microsoft.com/office/drawing/2014/main" id="{2390CB39-F0E1-4560-A3A6-F468D0EDDE63}"/>
              </a:ext>
            </a:extLst>
          </p:cNvPr>
          <p:cNvSpPr txBox="1"/>
          <p:nvPr/>
        </p:nvSpPr>
        <p:spPr>
          <a:xfrm>
            <a:off x="4233505" y="3196223"/>
            <a:ext cx="4267200" cy="400110"/>
          </a:xfrm>
          <a:prstGeom prst="rect">
            <a:avLst/>
          </a:prstGeom>
          <a:noFill/>
        </p:spPr>
        <p:txBody>
          <a:bodyPr wrap="square" rtlCol="0">
            <a:spAutoFit/>
          </a:bodyPr>
          <a:lstStyle/>
          <a:p>
            <a:r>
              <a:rPr lang="en-US" sz="2000" b="1" dirty="0"/>
              <a:t>Vision, Mission and Values</a:t>
            </a:r>
          </a:p>
        </p:txBody>
      </p:sp>
      <p:sp>
        <p:nvSpPr>
          <p:cNvPr id="12" name="TextBox 11">
            <a:extLst>
              <a:ext uri="{FF2B5EF4-FFF2-40B4-BE49-F238E27FC236}">
                <a16:creationId xmlns:a16="http://schemas.microsoft.com/office/drawing/2014/main" id="{BE79C17F-471F-4133-B494-6EE0F8084077}"/>
              </a:ext>
            </a:extLst>
          </p:cNvPr>
          <p:cNvSpPr txBox="1"/>
          <p:nvPr/>
        </p:nvSpPr>
        <p:spPr>
          <a:xfrm>
            <a:off x="8540542" y="1645390"/>
            <a:ext cx="4267200" cy="400110"/>
          </a:xfrm>
          <a:prstGeom prst="rect">
            <a:avLst/>
          </a:prstGeom>
          <a:noFill/>
        </p:spPr>
        <p:txBody>
          <a:bodyPr wrap="square" rtlCol="0">
            <a:spAutoFit/>
          </a:bodyPr>
          <a:lstStyle/>
          <a:p>
            <a:r>
              <a:rPr lang="en-US" sz="2000" b="1" dirty="0"/>
              <a:t>Strategic Direction</a:t>
            </a:r>
          </a:p>
        </p:txBody>
      </p:sp>
      <p:sp>
        <p:nvSpPr>
          <p:cNvPr id="13" name="TextBox 12">
            <a:extLst>
              <a:ext uri="{FF2B5EF4-FFF2-40B4-BE49-F238E27FC236}">
                <a16:creationId xmlns:a16="http://schemas.microsoft.com/office/drawing/2014/main" id="{9A86981C-2D86-419C-B7C0-FFE4044B4010}"/>
              </a:ext>
            </a:extLst>
          </p:cNvPr>
          <p:cNvSpPr txBox="1"/>
          <p:nvPr/>
        </p:nvSpPr>
        <p:spPr>
          <a:xfrm>
            <a:off x="4259224" y="3914166"/>
            <a:ext cx="4267200" cy="400110"/>
          </a:xfrm>
          <a:prstGeom prst="rect">
            <a:avLst/>
          </a:prstGeom>
          <a:noFill/>
        </p:spPr>
        <p:txBody>
          <a:bodyPr wrap="square" rtlCol="0">
            <a:spAutoFit/>
          </a:bodyPr>
          <a:lstStyle/>
          <a:p>
            <a:r>
              <a:rPr lang="en-US" sz="2000" b="1" dirty="0"/>
              <a:t>Programs</a:t>
            </a:r>
          </a:p>
        </p:txBody>
      </p:sp>
      <p:sp>
        <p:nvSpPr>
          <p:cNvPr id="14" name="TextBox 13">
            <a:extLst>
              <a:ext uri="{FF2B5EF4-FFF2-40B4-BE49-F238E27FC236}">
                <a16:creationId xmlns:a16="http://schemas.microsoft.com/office/drawing/2014/main" id="{14BCB8EB-7F0C-4473-8787-1ED868E9B4A9}"/>
              </a:ext>
            </a:extLst>
          </p:cNvPr>
          <p:cNvSpPr txBox="1"/>
          <p:nvPr/>
        </p:nvSpPr>
        <p:spPr>
          <a:xfrm>
            <a:off x="4259224" y="2508594"/>
            <a:ext cx="2755591" cy="400110"/>
          </a:xfrm>
          <a:prstGeom prst="rect">
            <a:avLst/>
          </a:prstGeom>
          <a:noFill/>
        </p:spPr>
        <p:txBody>
          <a:bodyPr wrap="square" rtlCol="0">
            <a:spAutoFit/>
          </a:bodyPr>
          <a:lstStyle/>
          <a:p>
            <a:r>
              <a:rPr lang="en-US" sz="2000" b="1" dirty="0"/>
              <a:t>SLPP Today</a:t>
            </a:r>
          </a:p>
        </p:txBody>
      </p:sp>
      <p:pic>
        <p:nvPicPr>
          <p:cNvPr id="15" name="Picture 14">
            <a:extLst>
              <a:ext uri="{FF2B5EF4-FFF2-40B4-BE49-F238E27FC236}">
                <a16:creationId xmlns:a16="http://schemas.microsoft.com/office/drawing/2014/main" id="{3AFD7DD4-0358-458F-A7B9-FDB66F6F0A01}"/>
              </a:ext>
            </a:extLst>
          </p:cNvPr>
          <p:cNvPicPr>
            <a:picLocks noChangeAspect="1"/>
          </p:cNvPicPr>
          <p:nvPr/>
        </p:nvPicPr>
        <p:blipFill>
          <a:blip r:embed="rId4"/>
          <a:stretch>
            <a:fillRect/>
          </a:stretch>
        </p:blipFill>
        <p:spPr>
          <a:xfrm flipH="1">
            <a:off x="8056782" y="1497331"/>
            <a:ext cx="363391" cy="3760469"/>
          </a:xfrm>
          <a:prstGeom prst="rect">
            <a:avLst/>
          </a:prstGeom>
        </p:spPr>
      </p:pic>
    </p:spTree>
    <p:extLst>
      <p:ext uri="{BB962C8B-B14F-4D97-AF65-F5344CB8AC3E}">
        <p14:creationId xmlns:p14="http://schemas.microsoft.com/office/powerpoint/2010/main" val="2385228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936A-AB56-4EFA-8502-CD3A244A5599}"/>
              </a:ext>
            </a:extLst>
          </p:cNvPr>
          <p:cNvSpPr>
            <a:spLocks noGrp="1"/>
          </p:cNvSpPr>
          <p:nvPr>
            <p:ph type="title"/>
          </p:nvPr>
        </p:nvSpPr>
        <p:spPr/>
        <p:txBody>
          <a:bodyPr/>
          <a:lstStyle/>
          <a:p>
            <a:pPr algn="ctr"/>
            <a:r>
              <a:rPr lang="en-US" b="1" dirty="0">
                <a:solidFill>
                  <a:prstClr val="black"/>
                </a:solidFill>
                <a:latin typeface="Century Gothic" panose="020B0502020202020204" pitchFamily="34" charset="0"/>
              </a:rPr>
              <a:t>FINANCE</a:t>
            </a:r>
            <a:endParaRPr lang="en-CA" dirty="0"/>
          </a:p>
        </p:txBody>
      </p:sp>
      <p:sp>
        <p:nvSpPr>
          <p:cNvPr id="6" name="Content Placeholder 5">
            <a:extLst>
              <a:ext uri="{FF2B5EF4-FFF2-40B4-BE49-F238E27FC236}">
                <a16:creationId xmlns:a16="http://schemas.microsoft.com/office/drawing/2014/main" id="{74A4C2AA-4B11-4237-B6AE-5EC638AD97EE}"/>
              </a:ext>
            </a:extLst>
          </p:cNvPr>
          <p:cNvSpPr>
            <a:spLocks noGrp="1"/>
          </p:cNvSpPr>
          <p:nvPr>
            <p:ph sz="half" idx="1"/>
          </p:nvPr>
        </p:nvSpPr>
        <p:spPr>
          <a:xfrm>
            <a:off x="1065944" y="1676400"/>
            <a:ext cx="9903999" cy="4572000"/>
          </a:xfrm>
        </p:spPr>
        <p:txBody>
          <a:bodyPr>
            <a:normAutofit/>
          </a:bodyPr>
          <a:lstStyle/>
          <a:p>
            <a:pPr marL="0" indent="0" algn="ctr">
              <a:buNone/>
            </a:pPr>
            <a:r>
              <a:rPr lang="en-US" sz="2600" b="1" dirty="0"/>
              <a:t>Financial Reporting at SLPP - Financial Statements</a:t>
            </a:r>
          </a:p>
          <a:p>
            <a:r>
              <a:rPr lang="en-US" sz="2600" dirty="0"/>
              <a:t>Statement of Financial Position (Balance Sheet)</a:t>
            </a:r>
          </a:p>
          <a:p>
            <a:pPr lvl="1"/>
            <a:r>
              <a:rPr lang="en-US" sz="2000" dirty="0"/>
              <a:t>a presentation of the assets, liability and reserves of SLPP</a:t>
            </a:r>
          </a:p>
          <a:p>
            <a:r>
              <a:rPr lang="en-US" sz="2600" dirty="0"/>
              <a:t>Statement of Operations</a:t>
            </a:r>
          </a:p>
          <a:p>
            <a:pPr lvl="1"/>
            <a:r>
              <a:rPr lang="en-US" sz="2000" dirty="0"/>
              <a:t>a presentation of the revenue and expenses of SLPP</a:t>
            </a:r>
          </a:p>
          <a:p>
            <a:r>
              <a:rPr lang="en-US" sz="2600" dirty="0"/>
              <a:t>Statement of Cash Flow</a:t>
            </a:r>
          </a:p>
          <a:p>
            <a:pPr lvl="1"/>
            <a:r>
              <a:rPr lang="en-US" sz="2000" dirty="0"/>
              <a:t>a presentation of the change in cash position at SLPP</a:t>
            </a:r>
          </a:p>
        </p:txBody>
      </p:sp>
    </p:spTree>
    <p:extLst>
      <p:ext uri="{BB962C8B-B14F-4D97-AF65-F5344CB8AC3E}">
        <p14:creationId xmlns:p14="http://schemas.microsoft.com/office/powerpoint/2010/main" val="1633484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936A-AB56-4EFA-8502-CD3A244A5599}"/>
              </a:ext>
            </a:extLst>
          </p:cNvPr>
          <p:cNvSpPr>
            <a:spLocks noGrp="1"/>
          </p:cNvSpPr>
          <p:nvPr>
            <p:ph type="title"/>
          </p:nvPr>
        </p:nvSpPr>
        <p:spPr/>
        <p:txBody>
          <a:bodyPr/>
          <a:lstStyle/>
          <a:p>
            <a:pPr algn="ctr"/>
            <a:r>
              <a:rPr lang="en-US" b="1" dirty="0">
                <a:solidFill>
                  <a:prstClr val="black"/>
                </a:solidFill>
                <a:latin typeface="Century Gothic" panose="020B0502020202020204" pitchFamily="34" charset="0"/>
              </a:rPr>
              <a:t>FINANCE</a:t>
            </a:r>
            <a:endParaRPr lang="en-CA" dirty="0"/>
          </a:p>
        </p:txBody>
      </p:sp>
      <p:sp>
        <p:nvSpPr>
          <p:cNvPr id="6" name="Content Placeholder 5">
            <a:extLst>
              <a:ext uri="{FF2B5EF4-FFF2-40B4-BE49-F238E27FC236}">
                <a16:creationId xmlns:a16="http://schemas.microsoft.com/office/drawing/2014/main" id="{74A4C2AA-4B11-4237-B6AE-5EC638AD97EE}"/>
              </a:ext>
            </a:extLst>
          </p:cNvPr>
          <p:cNvSpPr>
            <a:spLocks noGrp="1"/>
          </p:cNvSpPr>
          <p:nvPr>
            <p:ph sz="half" idx="1"/>
          </p:nvPr>
        </p:nvSpPr>
        <p:spPr>
          <a:xfrm>
            <a:off x="1065944" y="1676400"/>
            <a:ext cx="9903999" cy="4572000"/>
          </a:xfrm>
        </p:spPr>
        <p:txBody>
          <a:bodyPr>
            <a:normAutofit lnSpcReduction="10000"/>
          </a:bodyPr>
          <a:lstStyle/>
          <a:p>
            <a:pPr marL="0" indent="0" algn="ctr">
              <a:buNone/>
            </a:pPr>
            <a:r>
              <a:rPr lang="en-US" b="1" dirty="0"/>
              <a:t>Financial Reporting at SLPP - Terms</a:t>
            </a:r>
          </a:p>
          <a:p>
            <a:r>
              <a:rPr lang="en-US" dirty="0"/>
              <a:t>Assets – </a:t>
            </a:r>
            <a:r>
              <a:rPr lang="en-US" sz="2200" dirty="0"/>
              <a:t>Resources controlled by SLPP (Cash, Investments, Receivables).</a:t>
            </a:r>
          </a:p>
          <a:p>
            <a:r>
              <a:rPr lang="en-US" dirty="0"/>
              <a:t>Liabilities – </a:t>
            </a:r>
            <a:r>
              <a:rPr lang="en-US" sz="2000" dirty="0"/>
              <a:t>Obligations owed by SLPP (Payables) or Deferred Income (Income received/due but relating to future periods)</a:t>
            </a:r>
          </a:p>
          <a:p>
            <a:r>
              <a:rPr lang="en-US" dirty="0"/>
              <a:t>Revenue – </a:t>
            </a:r>
            <a:r>
              <a:rPr lang="en-US" sz="2000" dirty="0"/>
              <a:t>Charges for client stays at SLPP</a:t>
            </a:r>
          </a:p>
          <a:p>
            <a:r>
              <a:rPr lang="en-US" dirty="0"/>
              <a:t>Expenses – </a:t>
            </a:r>
            <a:r>
              <a:rPr lang="en-US" sz="2000" dirty="0"/>
              <a:t>Cost of services provided to clients (Salaries)</a:t>
            </a:r>
          </a:p>
          <a:p>
            <a:r>
              <a:rPr lang="en-US" dirty="0"/>
              <a:t>Current – </a:t>
            </a:r>
            <a:r>
              <a:rPr lang="en-US" sz="2000" dirty="0"/>
              <a:t>Relates to the period the financial statements are issued for (current year)</a:t>
            </a:r>
            <a:endParaRPr lang="en-US" sz="2400" dirty="0"/>
          </a:p>
          <a:p>
            <a:r>
              <a:rPr lang="en-US" dirty="0"/>
              <a:t>Non- Current – </a:t>
            </a:r>
            <a:r>
              <a:rPr lang="en-US" sz="2000" dirty="0"/>
              <a:t>Relate to future financial periods</a:t>
            </a:r>
            <a:endParaRPr lang="en-US" dirty="0"/>
          </a:p>
        </p:txBody>
      </p:sp>
    </p:spTree>
    <p:extLst>
      <p:ext uri="{BB962C8B-B14F-4D97-AF65-F5344CB8AC3E}">
        <p14:creationId xmlns:p14="http://schemas.microsoft.com/office/powerpoint/2010/main" val="2491867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936A-AB56-4EFA-8502-CD3A244A5599}"/>
              </a:ext>
            </a:extLst>
          </p:cNvPr>
          <p:cNvSpPr>
            <a:spLocks noGrp="1"/>
          </p:cNvSpPr>
          <p:nvPr>
            <p:ph type="title"/>
          </p:nvPr>
        </p:nvSpPr>
        <p:spPr>
          <a:xfrm>
            <a:off x="1217612" y="152400"/>
            <a:ext cx="9751060" cy="990600"/>
          </a:xfrm>
        </p:spPr>
        <p:txBody>
          <a:bodyPr/>
          <a:lstStyle/>
          <a:p>
            <a:pPr algn="ctr"/>
            <a:r>
              <a:rPr lang="en-US" b="1" dirty="0">
                <a:solidFill>
                  <a:prstClr val="black"/>
                </a:solidFill>
                <a:latin typeface="Century Gothic" panose="020B0502020202020204" pitchFamily="34" charset="0"/>
              </a:rPr>
              <a:t>FINANCE</a:t>
            </a:r>
            <a:endParaRPr lang="en-CA" dirty="0"/>
          </a:p>
        </p:txBody>
      </p:sp>
      <p:sp>
        <p:nvSpPr>
          <p:cNvPr id="6" name="Content Placeholder 5">
            <a:extLst>
              <a:ext uri="{FF2B5EF4-FFF2-40B4-BE49-F238E27FC236}">
                <a16:creationId xmlns:a16="http://schemas.microsoft.com/office/drawing/2014/main" id="{74A4C2AA-4B11-4237-B6AE-5EC638AD97EE}"/>
              </a:ext>
            </a:extLst>
          </p:cNvPr>
          <p:cNvSpPr>
            <a:spLocks noGrp="1"/>
          </p:cNvSpPr>
          <p:nvPr>
            <p:ph sz="half" idx="1"/>
          </p:nvPr>
        </p:nvSpPr>
        <p:spPr>
          <a:xfrm>
            <a:off x="379412" y="1295400"/>
            <a:ext cx="11353800" cy="4953000"/>
          </a:xfrm>
        </p:spPr>
        <p:txBody>
          <a:bodyPr>
            <a:normAutofit/>
          </a:bodyPr>
          <a:lstStyle/>
          <a:p>
            <a:pPr marL="0" indent="0" algn="ctr">
              <a:buNone/>
            </a:pPr>
            <a:r>
              <a:rPr lang="en-US" b="1" dirty="0"/>
              <a:t>Financial Reporting at SLPP - Reading Financial Statements</a:t>
            </a:r>
          </a:p>
          <a:p>
            <a:r>
              <a:rPr lang="en-US" dirty="0"/>
              <a:t>Statement of Financial Position (Balance Sheet): </a:t>
            </a:r>
          </a:p>
          <a:p>
            <a:pPr lvl="1"/>
            <a:r>
              <a:rPr lang="en-US" sz="2000" dirty="0"/>
              <a:t>The statement shows the assets, liabilities and reserves of SLPP at a point in time (e.g. March 31, 2020) and allows comparison to the position at the previous year. By comparing the relative position of an asset/liability/reserve one can see how SLPP stands. If cash has risen dramatically from one year to the next questions may be raised.</a:t>
            </a:r>
          </a:p>
          <a:p>
            <a:r>
              <a:rPr lang="en-US" dirty="0"/>
              <a:t>Statement of Operations: </a:t>
            </a:r>
          </a:p>
          <a:p>
            <a:pPr lvl="1"/>
            <a:r>
              <a:rPr lang="en-US" sz="2000" dirty="0"/>
              <a:t>The statement shows the revenue vs expenses for the year (2019/20) and allows comparison to the previous year. By comparing the change in amount of an item of revenue or expense one can see how well SLPP has fared in the past year. If revenue from one source has increased or fallen dramatically for one year to the next questions may be raised.</a:t>
            </a:r>
          </a:p>
        </p:txBody>
      </p:sp>
    </p:spTree>
    <p:extLst>
      <p:ext uri="{BB962C8B-B14F-4D97-AF65-F5344CB8AC3E}">
        <p14:creationId xmlns:p14="http://schemas.microsoft.com/office/powerpoint/2010/main" val="1470171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prstClr val="black"/>
                </a:solidFill>
                <a:latin typeface="Century Gothic" panose="020B0502020202020204" pitchFamily="34" charset="0"/>
              </a:rPr>
              <a:t>FINANCE</a:t>
            </a:r>
            <a:endParaRPr lang="en-CA" dirty="0"/>
          </a:p>
        </p:txBody>
      </p:sp>
      <p:sp>
        <p:nvSpPr>
          <p:cNvPr id="3" name="Rectangle 2"/>
          <p:cNvSpPr/>
          <p:nvPr/>
        </p:nvSpPr>
        <p:spPr>
          <a:xfrm>
            <a:off x="-230188" y="1600200"/>
            <a:ext cx="12115800" cy="2908489"/>
          </a:xfrm>
          <a:prstGeom prst="rect">
            <a:avLst/>
          </a:prstGeom>
        </p:spPr>
        <p:txBody>
          <a:bodyPr wrap="square">
            <a:spAutoFit/>
          </a:bodyPr>
          <a:lstStyle/>
          <a:p>
            <a:pPr lvl="2" algn="ctr"/>
            <a:r>
              <a:rPr lang="en-US" sz="2600" b="1" dirty="0"/>
              <a:t>Financial Reporting at SLPP - Reading Financial Statements</a:t>
            </a:r>
          </a:p>
          <a:p>
            <a:pPr lvl="2"/>
            <a:endParaRPr lang="en-US" sz="2600" dirty="0"/>
          </a:p>
          <a:p>
            <a:pPr marL="1676187" lvl="2" indent="-457200">
              <a:spcAft>
                <a:spcPts val="600"/>
              </a:spcAft>
              <a:buFont typeface="Arial" panose="020B0604020202020204" pitchFamily="34" charset="0"/>
              <a:buChar char="•"/>
            </a:pPr>
            <a:r>
              <a:rPr lang="en-US" sz="2600" dirty="0"/>
              <a:t>Statement of Cash Flow:</a:t>
            </a:r>
          </a:p>
          <a:p>
            <a:pPr marL="2171380" lvl="3" indent="-342900">
              <a:spcAft>
                <a:spcPts val="600"/>
              </a:spcAft>
              <a:buFont typeface="Arial" panose="020B0604020202020204" pitchFamily="34" charset="0"/>
              <a:buChar char="•"/>
            </a:pPr>
            <a:r>
              <a:rPr lang="en-US" sz="2000" dirty="0"/>
              <a:t>The statement shows how cash has been raised or used over the year and allows comparison to the previous year. By comparing the change in source or use of cash from one year to the next one can see how well SLPP managed to maintain relative revenue streams or how cash has been used. If cash flow from operations has fallen dramatically from one to the next questions can be raised.</a:t>
            </a:r>
          </a:p>
        </p:txBody>
      </p:sp>
    </p:spTree>
    <p:extLst>
      <p:ext uri="{BB962C8B-B14F-4D97-AF65-F5344CB8AC3E}">
        <p14:creationId xmlns:p14="http://schemas.microsoft.com/office/powerpoint/2010/main" val="133227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1600"/>
            <a:ext cx="12188825"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Thank you </a:t>
            </a:r>
            <a:br>
              <a:rPr lang="en-US" sz="6000" b="1" dirty="0"/>
            </a:br>
            <a:r>
              <a:rPr lang="en-US" sz="6000" b="1" dirty="0"/>
              <a:t>Questions?</a:t>
            </a:r>
          </a:p>
        </p:txBody>
      </p:sp>
    </p:spTree>
    <p:extLst>
      <p:ext uri="{BB962C8B-B14F-4D97-AF65-F5344CB8AC3E}">
        <p14:creationId xmlns:p14="http://schemas.microsoft.com/office/powerpoint/2010/main" val="128826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18528-93E5-4C03-A43E-CF9B8ED26639}"/>
              </a:ext>
            </a:extLst>
          </p:cNvPr>
          <p:cNvSpPr>
            <a:spLocks noGrp="1"/>
          </p:cNvSpPr>
          <p:nvPr>
            <p:ph type="title"/>
          </p:nvPr>
        </p:nvSpPr>
        <p:spPr/>
        <p:txBody>
          <a:bodyPr/>
          <a:lstStyle/>
          <a:p>
            <a:pPr algn="ctr"/>
            <a:r>
              <a:rPr lang="en-CA" b="1" dirty="0">
                <a:latin typeface="Century Gothic" panose="020B0502020202020204" pitchFamily="34" charset="0"/>
              </a:rPr>
              <a:t>History of St. Leonard’s Place Peel (SLPP)</a:t>
            </a:r>
            <a:br>
              <a:rPr lang="en-CA" b="1" dirty="0">
                <a:latin typeface="Century Gothic" panose="020B0502020202020204" pitchFamily="34" charset="0"/>
              </a:rPr>
            </a:br>
            <a:endParaRPr lang="en-CA" dirty="0"/>
          </a:p>
        </p:txBody>
      </p:sp>
      <p:pic>
        <p:nvPicPr>
          <p:cNvPr id="7" name="Picture Placeholder 6">
            <a:extLst>
              <a:ext uri="{FF2B5EF4-FFF2-40B4-BE49-F238E27FC236}">
                <a16:creationId xmlns:a16="http://schemas.microsoft.com/office/drawing/2014/main" id="{D064127F-2A6B-42DD-9CA8-4FB040A955D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3722" b="13722"/>
          <a:stretch>
            <a:fillRect/>
          </a:stretch>
        </p:blipFill>
        <p:spPr>
          <a:xfrm>
            <a:off x="1218887" y="1600201"/>
            <a:ext cx="6096000" cy="3325899"/>
          </a:xfrm>
        </p:spPr>
      </p:pic>
      <p:sp>
        <p:nvSpPr>
          <p:cNvPr id="5" name="Text Placeholder 4">
            <a:extLst>
              <a:ext uri="{FF2B5EF4-FFF2-40B4-BE49-F238E27FC236}">
                <a16:creationId xmlns:a16="http://schemas.microsoft.com/office/drawing/2014/main" id="{2C4606F8-BDFA-4074-A7DE-F3BD0835E1F2}"/>
              </a:ext>
            </a:extLst>
          </p:cNvPr>
          <p:cNvSpPr>
            <a:spLocks noGrp="1"/>
          </p:cNvSpPr>
          <p:nvPr>
            <p:ph type="body" sz="half" idx="2"/>
          </p:nvPr>
        </p:nvSpPr>
        <p:spPr>
          <a:xfrm>
            <a:off x="7694612" y="1371601"/>
            <a:ext cx="3581399" cy="1219199"/>
          </a:xfrm>
        </p:spPr>
        <p:txBody>
          <a:bodyPr>
            <a:normAutofit/>
          </a:bodyPr>
          <a:lstStyle/>
          <a:p>
            <a:r>
              <a:rPr lang="en-CA" sz="1200" dirty="0">
                <a:solidFill>
                  <a:schemeClr val="tx1"/>
                </a:solidFill>
              </a:rPr>
              <a:t>The sixth century St. Leonard of France is known as the “Patron Saint of Prisoners”. Legend has it that in gratitude for his services, a King gave St. Leonard land on which the </a:t>
            </a:r>
            <a:r>
              <a:rPr lang="en-CA" sz="1200" dirty="0" err="1">
                <a:solidFill>
                  <a:schemeClr val="tx1"/>
                </a:solidFill>
              </a:rPr>
              <a:t>Noblac</a:t>
            </a:r>
            <a:r>
              <a:rPr lang="en-CA" sz="1200" dirty="0">
                <a:solidFill>
                  <a:schemeClr val="tx1"/>
                </a:solidFill>
              </a:rPr>
              <a:t> monastery was built, and this became known as the first halfway house for prisoners. </a:t>
            </a:r>
          </a:p>
        </p:txBody>
      </p:sp>
      <p:sp>
        <p:nvSpPr>
          <p:cNvPr id="3" name="TextBox 2">
            <a:extLst>
              <a:ext uri="{FF2B5EF4-FFF2-40B4-BE49-F238E27FC236}">
                <a16:creationId xmlns:a16="http://schemas.microsoft.com/office/drawing/2014/main" id="{ADB227BB-57F6-42F6-88D9-320F7347D927}"/>
              </a:ext>
            </a:extLst>
          </p:cNvPr>
          <p:cNvSpPr txBox="1"/>
          <p:nvPr/>
        </p:nvSpPr>
        <p:spPr>
          <a:xfrm>
            <a:off x="7694612" y="4173089"/>
            <a:ext cx="3275326" cy="1089529"/>
          </a:xfrm>
          <a:prstGeom prst="rect">
            <a:avLst/>
          </a:prstGeom>
          <a:noFill/>
        </p:spPr>
        <p:txBody>
          <a:bodyPr wrap="square" rtlCol="0">
            <a:spAutoFit/>
          </a:bodyPr>
          <a:lstStyle/>
          <a:p>
            <a:pPr lvl="0">
              <a:lnSpc>
                <a:spcPct val="90000"/>
              </a:lnSpc>
              <a:spcBef>
                <a:spcPts val="1800"/>
              </a:spcBef>
              <a:buClr>
                <a:srgbClr val="3494BA"/>
              </a:buClr>
            </a:pPr>
            <a:r>
              <a:rPr lang="en-CA" sz="1200" dirty="0">
                <a:solidFill>
                  <a:prstClr val="black"/>
                </a:solidFill>
              </a:rPr>
              <a:t>The King had such admiration for St. Leonard and such trust in his ability to deal firmly but compassionately with offenders that he allowed him to select prisoners, take them under his care at </a:t>
            </a:r>
            <a:r>
              <a:rPr lang="en-CA" sz="1200" dirty="0" err="1">
                <a:solidFill>
                  <a:prstClr val="black"/>
                </a:solidFill>
              </a:rPr>
              <a:t>Noblac</a:t>
            </a:r>
            <a:r>
              <a:rPr lang="en-CA" sz="1200" dirty="0">
                <a:solidFill>
                  <a:prstClr val="black"/>
                </a:solidFill>
              </a:rPr>
              <a:t> and then release them when he thought the time was right.</a:t>
            </a:r>
          </a:p>
        </p:txBody>
      </p:sp>
      <p:sp>
        <p:nvSpPr>
          <p:cNvPr id="6" name="TextBox 5">
            <a:extLst>
              <a:ext uri="{FF2B5EF4-FFF2-40B4-BE49-F238E27FC236}">
                <a16:creationId xmlns:a16="http://schemas.microsoft.com/office/drawing/2014/main" id="{53430164-0BCD-4CA0-9B47-3AC877AF7261}"/>
              </a:ext>
            </a:extLst>
          </p:cNvPr>
          <p:cNvSpPr txBox="1"/>
          <p:nvPr/>
        </p:nvSpPr>
        <p:spPr>
          <a:xfrm>
            <a:off x="7744520" y="2819400"/>
            <a:ext cx="3250372" cy="1089529"/>
          </a:xfrm>
          <a:prstGeom prst="rect">
            <a:avLst/>
          </a:prstGeom>
          <a:noFill/>
        </p:spPr>
        <p:txBody>
          <a:bodyPr wrap="square" rtlCol="0">
            <a:spAutoFit/>
          </a:bodyPr>
          <a:lstStyle/>
          <a:p>
            <a:pPr lvl="0">
              <a:lnSpc>
                <a:spcPct val="90000"/>
              </a:lnSpc>
              <a:spcBef>
                <a:spcPts val="1800"/>
              </a:spcBef>
              <a:buClr>
                <a:srgbClr val="3494BA"/>
              </a:buClr>
            </a:pPr>
            <a:r>
              <a:rPr lang="en-CA" sz="1200" dirty="0">
                <a:solidFill>
                  <a:prstClr val="black"/>
                </a:solidFill>
              </a:rPr>
              <a:t>The St. Leonard’s monastery model led to the 1962 establishment of St. Leonard’s House in Windsor to welcome men exiting prisons, the 1967 creation of St. Leonard’s Society Canada (SLSC), and in 1971 St. Leonard’s Place Peel (SLPP) was founded by Sir Robert William.</a:t>
            </a:r>
          </a:p>
        </p:txBody>
      </p:sp>
    </p:spTree>
    <p:extLst>
      <p:ext uri="{BB962C8B-B14F-4D97-AF65-F5344CB8AC3E}">
        <p14:creationId xmlns:p14="http://schemas.microsoft.com/office/powerpoint/2010/main" val="161839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08ED2A-D20F-4A81-A41E-6CF2D9370133}"/>
              </a:ext>
            </a:extLst>
          </p:cNvPr>
          <p:cNvSpPr>
            <a:spLocks noGrp="1"/>
          </p:cNvSpPr>
          <p:nvPr>
            <p:ph type="title"/>
          </p:nvPr>
        </p:nvSpPr>
        <p:spPr/>
        <p:txBody>
          <a:bodyPr/>
          <a:lstStyle/>
          <a:p>
            <a:pPr algn="ctr"/>
            <a:r>
              <a:rPr lang="en-US" dirty="0"/>
              <a:t>History of St. Leonard’s Place Peel (SLPP)</a:t>
            </a:r>
            <a:br>
              <a:rPr lang="en-US" dirty="0"/>
            </a:br>
            <a:endParaRPr lang="en-CA" dirty="0"/>
          </a:p>
        </p:txBody>
      </p:sp>
      <p:graphicFrame>
        <p:nvGraphicFramePr>
          <p:cNvPr id="3" name="Diagram 2">
            <a:extLst>
              <a:ext uri="{FF2B5EF4-FFF2-40B4-BE49-F238E27FC236}">
                <a16:creationId xmlns:a16="http://schemas.microsoft.com/office/drawing/2014/main" id="{61D2F0AE-3BD4-4AB2-8B17-30FD24F52BD6}"/>
              </a:ext>
            </a:extLst>
          </p:cNvPr>
          <p:cNvGraphicFramePr/>
          <p:nvPr>
            <p:extLst>
              <p:ext uri="{D42A27DB-BD31-4B8C-83A1-F6EECF244321}">
                <p14:modId xmlns:p14="http://schemas.microsoft.com/office/powerpoint/2010/main" val="2955134677"/>
              </p:ext>
            </p:extLst>
          </p:nvPr>
        </p:nvGraphicFramePr>
        <p:xfrm>
          <a:off x="1141412" y="800100"/>
          <a:ext cx="8305800"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119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9A4B-585B-455F-AEDB-EE231A70C99B}"/>
              </a:ext>
            </a:extLst>
          </p:cNvPr>
          <p:cNvSpPr>
            <a:spLocks noGrp="1"/>
          </p:cNvSpPr>
          <p:nvPr>
            <p:ph type="title"/>
          </p:nvPr>
        </p:nvSpPr>
        <p:spPr/>
        <p:txBody>
          <a:bodyPr/>
          <a:lstStyle/>
          <a:p>
            <a:pPr algn="ctr"/>
            <a:r>
              <a:rPr lang="en-CA" b="1" dirty="0">
                <a:latin typeface="Century Gothic" panose="020B0502020202020204" pitchFamily="34" charset="0"/>
              </a:rPr>
              <a:t>SLPP TODAY</a:t>
            </a:r>
            <a:endParaRPr lang="en-CA" dirty="0"/>
          </a:p>
        </p:txBody>
      </p:sp>
      <p:graphicFrame>
        <p:nvGraphicFramePr>
          <p:cNvPr id="4" name="Content Placeholder 3">
            <a:extLst>
              <a:ext uri="{FF2B5EF4-FFF2-40B4-BE49-F238E27FC236}">
                <a16:creationId xmlns:a16="http://schemas.microsoft.com/office/drawing/2014/main" id="{8FEF49AF-9EA5-4918-9994-B4F94B748BF7}"/>
              </a:ext>
            </a:extLst>
          </p:cNvPr>
          <p:cNvGraphicFramePr>
            <a:graphicFrameLocks noGrp="1"/>
          </p:cNvGraphicFramePr>
          <p:nvPr>
            <p:ph idx="1"/>
            <p:extLst>
              <p:ext uri="{D42A27DB-BD31-4B8C-83A1-F6EECF244321}">
                <p14:modId xmlns:p14="http://schemas.microsoft.com/office/powerpoint/2010/main" val="2842276818"/>
              </p:ext>
            </p:extLst>
          </p:nvPr>
        </p:nvGraphicFramePr>
        <p:xfrm>
          <a:off x="1218883" y="2057400"/>
          <a:ext cx="9750425"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F77D903-B773-45E7-BB8F-7D85286A4B2A}"/>
              </a:ext>
            </a:extLst>
          </p:cNvPr>
          <p:cNvSpPr txBox="1"/>
          <p:nvPr/>
        </p:nvSpPr>
        <p:spPr>
          <a:xfrm>
            <a:off x="1218248" y="1678632"/>
            <a:ext cx="9750425" cy="461665"/>
          </a:xfrm>
          <a:prstGeom prst="rect">
            <a:avLst/>
          </a:prstGeom>
          <a:noFill/>
        </p:spPr>
        <p:txBody>
          <a:bodyPr wrap="square" rtlCol="0">
            <a:spAutoFit/>
          </a:bodyPr>
          <a:lstStyle/>
          <a:p>
            <a:pPr algn="ctr"/>
            <a:r>
              <a:rPr lang="en-CA" dirty="0"/>
              <a:t>Residents are divided into three streams</a:t>
            </a:r>
          </a:p>
        </p:txBody>
      </p:sp>
    </p:spTree>
    <p:extLst>
      <p:ext uri="{BB962C8B-B14F-4D97-AF65-F5344CB8AC3E}">
        <p14:creationId xmlns:p14="http://schemas.microsoft.com/office/powerpoint/2010/main" val="413530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510F0-95CE-43BB-B9A1-128FBE49A07F}"/>
              </a:ext>
            </a:extLst>
          </p:cNvPr>
          <p:cNvSpPr>
            <a:spLocks noGrp="1"/>
          </p:cNvSpPr>
          <p:nvPr>
            <p:ph type="title"/>
          </p:nvPr>
        </p:nvSpPr>
        <p:spPr/>
        <p:txBody>
          <a:bodyPr/>
          <a:lstStyle/>
          <a:p>
            <a:pPr algn="ctr"/>
            <a:r>
              <a:rPr lang="en-CA" b="1" dirty="0">
                <a:latin typeface="Century Gothic" panose="020B0502020202020204" pitchFamily="34" charset="0"/>
              </a:rPr>
              <a:t>SLPP TODAY</a:t>
            </a:r>
            <a:endParaRPr lang="en-CA" dirty="0"/>
          </a:p>
        </p:txBody>
      </p:sp>
      <p:graphicFrame>
        <p:nvGraphicFramePr>
          <p:cNvPr id="5" name="Diagram 4">
            <a:extLst>
              <a:ext uri="{FF2B5EF4-FFF2-40B4-BE49-F238E27FC236}">
                <a16:creationId xmlns:a16="http://schemas.microsoft.com/office/drawing/2014/main" id="{D9A13DF8-72AA-4B49-99FE-E9C7439986B5}"/>
              </a:ext>
            </a:extLst>
          </p:cNvPr>
          <p:cNvGraphicFramePr/>
          <p:nvPr>
            <p:extLst>
              <p:ext uri="{D42A27DB-BD31-4B8C-83A1-F6EECF244321}">
                <p14:modId xmlns:p14="http://schemas.microsoft.com/office/powerpoint/2010/main" val="1548086277"/>
              </p:ext>
            </p:extLst>
          </p:nvPr>
        </p:nvGraphicFramePr>
        <p:xfrm>
          <a:off x="1254346" y="1524000"/>
          <a:ext cx="9599929" cy="5042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6933599-3E37-4509-9D9D-C8E9CA424390}"/>
              </a:ext>
            </a:extLst>
          </p:cNvPr>
          <p:cNvSpPr txBox="1"/>
          <p:nvPr/>
        </p:nvSpPr>
        <p:spPr>
          <a:xfrm>
            <a:off x="1979612" y="2590800"/>
            <a:ext cx="2209800" cy="2862322"/>
          </a:xfrm>
          <a:prstGeom prst="rect">
            <a:avLst/>
          </a:prstGeom>
          <a:noFill/>
        </p:spPr>
        <p:txBody>
          <a:bodyPr wrap="square" rtlCol="0">
            <a:spAutoFit/>
          </a:bodyPr>
          <a:lstStyle/>
          <a:p>
            <a:endParaRPr lang="en-CA" sz="1800" dirty="0"/>
          </a:p>
          <a:p>
            <a:r>
              <a:rPr lang="en-CA" sz="1800" dirty="0"/>
              <a:t>Our residents have the benefit of complex, multifaceted services</a:t>
            </a:r>
          </a:p>
          <a:p>
            <a:r>
              <a:rPr lang="en-CA" sz="1800" dirty="0"/>
              <a:t>to build their capacity to live positive, prosocial lives.</a:t>
            </a:r>
          </a:p>
        </p:txBody>
      </p:sp>
    </p:spTree>
    <p:extLst>
      <p:ext uri="{BB962C8B-B14F-4D97-AF65-F5344CB8AC3E}">
        <p14:creationId xmlns:p14="http://schemas.microsoft.com/office/powerpoint/2010/main" val="79516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FE75-E158-4104-92C0-0E984CC2CBD7}"/>
              </a:ext>
            </a:extLst>
          </p:cNvPr>
          <p:cNvSpPr>
            <a:spLocks noGrp="1"/>
          </p:cNvSpPr>
          <p:nvPr>
            <p:ph type="title"/>
          </p:nvPr>
        </p:nvSpPr>
        <p:spPr/>
        <p:txBody>
          <a:bodyPr/>
          <a:lstStyle/>
          <a:p>
            <a:pPr algn="ctr"/>
            <a:r>
              <a:rPr lang="en-CA" b="1" dirty="0">
                <a:latin typeface="Century Gothic" panose="020B0502020202020204" pitchFamily="34" charset="0"/>
              </a:rPr>
              <a:t>SLPP TODAY</a:t>
            </a:r>
            <a:endParaRPr lang="en-CA" dirty="0"/>
          </a:p>
        </p:txBody>
      </p:sp>
      <p:sp>
        <p:nvSpPr>
          <p:cNvPr id="6" name="Content Placeholder 5">
            <a:extLst>
              <a:ext uri="{FF2B5EF4-FFF2-40B4-BE49-F238E27FC236}">
                <a16:creationId xmlns:a16="http://schemas.microsoft.com/office/drawing/2014/main" id="{1BDAC51B-DB60-43FF-BD9E-95F12A457FEF}"/>
              </a:ext>
            </a:extLst>
          </p:cNvPr>
          <p:cNvSpPr>
            <a:spLocks noGrp="1"/>
          </p:cNvSpPr>
          <p:nvPr>
            <p:ph sz="half" idx="2"/>
          </p:nvPr>
        </p:nvSpPr>
        <p:spPr>
          <a:xfrm>
            <a:off x="1248974" y="1831974"/>
            <a:ext cx="4419600" cy="533400"/>
          </a:xfrm>
          <a:solidFill>
            <a:schemeClr val="accent3"/>
          </a:solidFill>
          <a:ln w="12700">
            <a:solidFill>
              <a:srgbClr val="00B0F0"/>
            </a:solidFill>
          </a:ln>
        </p:spPr>
        <p:txBody>
          <a:bodyPr>
            <a:noAutofit/>
          </a:bodyPr>
          <a:lstStyle/>
          <a:p>
            <a:pPr marL="0" indent="0" algn="ctr">
              <a:buNone/>
            </a:pPr>
            <a:r>
              <a:rPr lang="en-CA" sz="2400" b="1" dirty="0"/>
              <a:t>VULNERABLE SENIORS </a:t>
            </a:r>
          </a:p>
        </p:txBody>
      </p:sp>
      <p:sp>
        <p:nvSpPr>
          <p:cNvPr id="8" name="Content Placeholder 7">
            <a:extLst>
              <a:ext uri="{FF2B5EF4-FFF2-40B4-BE49-F238E27FC236}">
                <a16:creationId xmlns:a16="http://schemas.microsoft.com/office/drawing/2014/main" id="{035AAC08-AA2E-48E9-923D-C2BB2AC09BCE}"/>
              </a:ext>
            </a:extLst>
          </p:cNvPr>
          <p:cNvSpPr>
            <a:spLocks noGrp="1"/>
          </p:cNvSpPr>
          <p:nvPr>
            <p:ph sz="quarter" idx="4"/>
          </p:nvPr>
        </p:nvSpPr>
        <p:spPr>
          <a:xfrm>
            <a:off x="6094412" y="1676400"/>
            <a:ext cx="4953000" cy="1450974"/>
          </a:xfrm>
        </p:spPr>
        <p:txBody>
          <a:bodyPr>
            <a:noAutofit/>
          </a:bodyPr>
          <a:lstStyle/>
          <a:p>
            <a:pPr>
              <a:lnSpc>
                <a:spcPct val="100000"/>
              </a:lnSpc>
              <a:spcBef>
                <a:spcPts val="0"/>
              </a:spcBef>
            </a:pPr>
            <a:r>
              <a:rPr lang="en-US" sz="1600" b="1" dirty="0"/>
              <a:t>42%</a:t>
            </a:r>
            <a:r>
              <a:rPr lang="en-US" sz="1600" dirty="0"/>
              <a:t> of residents are over the age of 55</a:t>
            </a:r>
          </a:p>
          <a:p>
            <a:pPr>
              <a:lnSpc>
                <a:spcPct val="100000"/>
              </a:lnSpc>
              <a:spcBef>
                <a:spcPts val="0"/>
              </a:spcBef>
            </a:pPr>
            <a:r>
              <a:rPr lang="en-US" sz="1600" dirty="0"/>
              <a:t>Increase in residency</a:t>
            </a:r>
            <a:r>
              <a:rPr lang="en-CA" sz="1600" b="1" dirty="0"/>
              <a:t> </a:t>
            </a:r>
            <a:r>
              <a:rPr lang="en-US" sz="1600" dirty="0"/>
              <a:t>applications from seniors impacted by poverty</a:t>
            </a:r>
          </a:p>
          <a:p>
            <a:pPr>
              <a:lnSpc>
                <a:spcPct val="100000"/>
              </a:lnSpc>
              <a:spcBef>
                <a:spcPts val="0"/>
              </a:spcBef>
            </a:pPr>
            <a:r>
              <a:rPr lang="en-US" sz="1600" dirty="0"/>
              <a:t>These men have insufficient resources to secure market</a:t>
            </a:r>
            <a:r>
              <a:rPr lang="en-US" sz="1600" b="1" dirty="0"/>
              <a:t>-</a:t>
            </a:r>
            <a:r>
              <a:rPr lang="en-US" sz="1600" dirty="0"/>
              <a:t>rate housing or the level of care daily care required</a:t>
            </a:r>
            <a:endParaRPr lang="en-CA" sz="1600" dirty="0"/>
          </a:p>
        </p:txBody>
      </p:sp>
      <p:sp>
        <p:nvSpPr>
          <p:cNvPr id="11" name="Content Placeholder 5">
            <a:extLst>
              <a:ext uri="{FF2B5EF4-FFF2-40B4-BE49-F238E27FC236}">
                <a16:creationId xmlns:a16="http://schemas.microsoft.com/office/drawing/2014/main" id="{587D3F48-8EB8-47EF-8E0E-649055E290CF}"/>
              </a:ext>
            </a:extLst>
          </p:cNvPr>
          <p:cNvSpPr txBox="1">
            <a:spLocks/>
          </p:cNvSpPr>
          <p:nvPr/>
        </p:nvSpPr>
        <p:spPr>
          <a:xfrm>
            <a:off x="1248974" y="3905250"/>
            <a:ext cx="4419600" cy="533400"/>
          </a:xfrm>
          <a:prstGeom prst="rect">
            <a:avLst/>
          </a:prstGeom>
          <a:solidFill>
            <a:schemeClr val="accent3"/>
          </a:solidFill>
          <a:ln w="12700">
            <a:solidFill>
              <a:srgbClr val="00B0F0"/>
            </a:solidFill>
          </a:ln>
        </p:spPr>
        <p:txBody>
          <a:bodyPr vert="horz" lIns="121899" tIns="60949" rIns="121899" bIns="60949" rtlCol="0">
            <a:no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marL="0" indent="0" algn="ctr">
              <a:buNone/>
            </a:pPr>
            <a:r>
              <a:rPr lang="en-CA" sz="2400" b="1" dirty="0"/>
              <a:t>COMPLEX MENTAL HEALTH </a:t>
            </a:r>
          </a:p>
        </p:txBody>
      </p:sp>
      <p:sp>
        <p:nvSpPr>
          <p:cNvPr id="13" name="Content Placeholder 7">
            <a:extLst>
              <a:ext uri="{FF2B5EF4-FFF2-40B4-BE49-F238E27FC236}">
                <a16:creationId xmlns:a16="http://schemas.microsoft.com/office/drawing/2014/main" id="{26D5BC81-0BEF-412E-B65E-DB095BC0D682}"/>
              </a:ext>
            </a:extLst>
          </p:cNvPr>
          <p:cNvSpPr txBox="1">
            <a:spLocks/>
          </p:cNvSpPr>
          <p:nvPr/>
        </p:nvSpPr>
        <p:spPr>
          <a:xfrm>
            <a:off x="6133147" y="3733800"/>
            <a:ext cx="4875530" cy="1733551"/>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a:lnSpc>
                <a:spcPct val="100000"/>
              </a:lnSpc>
              <a:spcBef>
                <a:spcPts val="0"/>
              </a:spcBef>
            </a:pPr>
            <a:r>
              <a:rPr lang="en-US" sz="1600" b="1" dirty="0">
                <a:solidFill>
                  <a:srgbClr val="000000"/>
                </a:solidFill>
                <a:ea typeface="Times New Roman" panose="02020603050405020304" pitchFamily="18" charset="0"/>
                <a:cs typeface="Arial" panose="020B0604020202020204" pitchFamily="34" charset="0"/>
              </a:rPr>
              <a:t>78%</a:t>
            </a:r>
            <a:r>
              <a:rPr lang="en-US" sz="1600" dirty="0">
                <a:solidFill>
                  <a:srgbClr val="000000"/>
                </a:solidFill>
                <a:ea typeface="Times New Roman" panose="02020603050405020304" pitchFamily="18" charset="0"/>
                <a:cs typeface="Arial" panose="020B0604020202020204" pitchFamily="34" charset="0"/>
              </a:rPr>
              <a:t> of our residents live with a chronic mental illness or cognitive impairments </a:t>
            </a:r>
          </a:p>
          <a:p>
            <a:pPr>
              <a:lnSpc>
                <a:spcPct val="100000"/>
              </a:lnSpc>
              <a:spcBef>
                <a:spcPts val="0"/>
              </a:spcBef>
            </a:pPr>
            <a:r>
              <a:rPr lang="en-US" sz="1600" dirty="0">
                <a:solidFill>
                  <a:srgbClr val="000000"/>
                </a:solidFill>
                <a:ea typeface="Times New Roman" panose="02020603050405020304" pitchFamily="18" charset="0"/>
                <a:cs typeface="Arial" panose="020B0604020202020204" pitchFamily="34" charset="0"/>
              </a:rPr>
              <a:t>At SLPP resultant of gaps in the mental health, medical or judicial systems</a:t>
            </a:r>
          </a:p>
          <a:p>
            <a:pPr>
              <a:lnSpc>
                <a:spcPct val="100000"/>
              </a:lnSpc>
              <a:spcBef>
                <a:spcPts val="0"/>
              </a:spcBef>
            </a:pPr>
            <a:r>
              <a:rPr lang="en-US" sz="1600" dirty="0">
                <a:solidFill>
                  <a:srgbClr val="000000"/>
                </a:solidFill>
                <a:ea typeface="Times New Roman" panose="02020603050405020304" pitchFamily="18" charset="0"/>
                <a:cs typeface="Arial" panose="020B0604020202020204" pitchFamily="34" charset="0"/>
              </a:rPr>
              <a:t>These men are provided with targeted supports aimed to self-regulate behavior and optimize the prospect of independent living</a:t>
            </a:r>
            <a:endParaRPr lang="en-CA" sz="1600" dirty="0"/>
          </a:p>
        </p:txBody>
      </p:sp>
    </p:spTree>
    <p:extLst>
      <p:ext uri="{BB962C8B-B14F-4D97-AF65-F5344CB8AC3E}">
        <p14:creationId xmlns:p14="http://schemas.microsoft.com/office/powerpoint/2010/main" val="1320727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FE75-E158-4104-92C0-0E984CC2CBD7}"/>
              </a:ext>
            </a:extLst>
          </p:cNvPr>
          <p:cNvSpPr>
            <a:spLocks noGrp="1"/>
          </p:cNvSpPr>
          <p:nvPr>
            <p:ph type="title"/>
          </p:nvPr>
        </p:nvSpPr>
        <p:spPr/>
        <p:txBody>
          <a:bodyPr/>
          <a:lstStyle/>
          <a:p>
            <a:pPr algn="ctr"/>
            <a:r>
              <a:rPr lang="en-CA" b="1" dirty="0">
                <a:latin typeface="Century Gothic" panose="020B0502020202020204" pitchFamily="34" charset="0"/>
              </a:rPr>
              <a:t>SLPP TODAY</a:t>
            </a:r>
            <a:endParaRPr lang="en-CA" dirty="0"/>
          </a:p>
        </p:txBody>
      </p:sp>
      <p:sp>
        <p:nvSpPr>
          <p:cNvPr id="8" name="Content Placeholder 7">
            <a:extLst>
              <a:ext uri="{FF2B5EF4-FFF2-40B4-BE49-F238E27FC236}">
                <a16:creationId xmlns:a16="http://schemas.microsoft.com/office/drawing/2014/main" id="{035AAC08-AA2E-48E9-923D-C2BB2AC09BCE}"/>
              </a:ext>
            </a:extLst>
          </p:cNvPr>
          <p:cNvSpPr>
            <a:spLocks noGrp="1"/>
          </p:cNvSpPr>
          <p:nvPr>
            <p:ph sz="quarter" idx="4"/>
          </p:nvPr>
        </p:nvSpPr>
        <p:spPr>
          <a:xfrm>
            <a:off x="6126762" y="1676400"/>
            <a:ext cx="4875530" cy="1752600"/>
          </a:xfrm>
        </p:spPr>
        <p:txBody>
          <a:bodyPr>
            <a:noAutofit/>
          </a:bodyPr>
          <a:lstStyle/>
          <a:p>
            <a:pPr>
              <a:spcBef>
                <a:spcPts val="0"/>
              </a:spcBef>
            </a:pPr>
            <a:r>
              <a:rPr lang="en-US" sz="1600" b="1" dirty="0"/>
              <a:t>76% </a:t>
            </a:r>
            <a:r>
              <a:rPr lang="en-US" sz="1600" dirty="0"/>
              <a:t>of SLPP’s residents struggle with various form of substance dependency </a:t>
            </a:r>
            <a:endParaRPr lang="en-CA" sz="1600" dirty="0"/>
          </a:p>
          <a:p>
            <a:pPr>
              <a:spcBef>
                <a:spcPts val="0"/>
              </a:spcBef>
            </a:pPr>
            <a:r>
              <a:rPr lang="en-US" sz="1600" dirty="0"/>
              <a:t>Many at SLPP after having lost family connections, employment and housing due to their addiction issues</a:t>
            </a:r>
            <a:endParaRPr lang="en-CA" sz="1600" dirty="0"/>
          </a:p>
          <a:p>
            <a:pPr>
              <a:spcBef>
                <a:spcPts val="0"/>
              </a:spcBef>
            </a:pPr>
            <a:r>
              <a:rPr lang="en-US" sz="1600" dirty="0"/>
              <a:t>They are provided with a comprehensive substance-dependency program to help rebuild areas of their lives robbed by their disease</a:t>
            </a:r>
            <a:endParaRPr lang="en-CA" sz="1600" dirty="0"/>
          </a:p>
        </p:txBody>
      </p:sp>
      <p:sp>
        <p:nvSpPr>
          <p:cNvPr id="11" name="Content Placeholder 5">
            <a:extLst>
              <a:ext uri="{FF2B5EF4-FFF2-40B4-BE49-F238E27FC236}">
                <a16:creationId xmlns:a16="http://schemas.microsoft.com/office/drawing/2014/main" id="{587D3F48-8EB8-47EF-8E0E-649055E290CF}"/>
              </a:ext>
            </a:extLst>
          </p:cNvPr>
          <p:cNvSpPr txBox="1">
            <a:spLocks/>
          </p:cNvSpPr>
          <p:nvPr/>
        </p:nvSpPr>
        <p:spPr>
          <a:xfrm>
            <a:off x="1744530" y="1899408"/>
            <a:ext cx="4197482" cy="538992"/>
          </a:xfrm>
          <a:prstGeom prst="rect">
            <a:avLst/>
          </a:prstGeom>
          <a:solidFill>
            <a:schemeClr val="accent3"/>
          </a:solidFill>
          <a:ln w="12700">
            <a:solidFill>
              <a:srgbClr val="00B0F0"/>
            </a:solidFill>
          </a:ln>
        </p:spPr>
        <p:txBody>
          <a:bodyPr vert="horz" lIns="121899" tIns="60949" rIns="121899" bIns="60949" rtlCol="0">
            <a:no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marL="0" indent="0" algn="ctr">
              <a:buNone/>
            </a:pPr>
            <a:r>
              <a:rPr lang="en-CA" sz="2400" b="1" dirty="0"/>
              <a:t>ADDICTIONS</a:t>
            </a:r>
          </a:p>
        </p:txBody>
      </p:sp>
      <p:sp>
        <p:nvSpPr>
          <p:cNvPr id="13" name="Content Placeholder 7">
            <a:extLst>
              <a:ext uri="{FF2B5EF4-FFF2-40B4-BE49-F238E27FC236}">
                <a16:creationId xmlns:a16="http://schemas.microsoft.com/office/drawing/2014/main" id="{26D5BC81-0BEF-412E-B65E-DB095BC0D682}"/>
              </a:ext>
            </a:extLst>
          </p:cNvPr>
          <p:cNvSpPr txBox="1">
            <a:spLocks/>
          </p:cNvSpPr>
          <p:nvPr/>
        </p:nvSpPr>
        <p:spPr>
          <a:xfrm>
            <a:off x="6209874" y="4038601"/>
            <a:ext cx="4875530" cy="1638302"/>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a:spcBef>
                <a:spcPts val="0"/>
              </a:spcBef>
            </a:pPr>
            <a:r>
              <a:rPr lang="en-CA" sz="1600" b="1" dirty="0">
                <a:solidFill>
                  <a:srgbClr val="000000"/>
                </a:solidFill>
                <a:ea typeface="Times New Roman" panose="02020603050405020304" pitchFamily="18" charset="0"/>
                <a:cs typeface="Arial" panose="020B0604020202020204" pitchFamily="34" charset="0"/>
              </a:rPr>
              <a:t>64% </a:t>
            </a:r>
            <a:r>
              <a:rPr lang="en-CA" sz="1600" dirty="0">
                <a:solidFill>
                  <a:srgbClr val="000000"/>
                </a:solidFill>
                <a:ea typeface="Times New Roman" panose="02020603050405020304" pitchFamily="18" charset="0"/>
                <a:cs typeface="Arial" panose="020B0604020202020204" pitchFamily="34" charset="0"/>
              </a:rPr>
              <a:t>of SLPP’s residents have served federal and/or provincial sentences</a:t>
            </a:r>
          </a:p>
          <a:p>
            <a:pPr>
              <a:spcBef>
                <a:spcPts val="0"/>
              </a:spcBef>
            </a:pPr>
            <a:r>
              <a:rPr lang="en-CA" sz="1600" dirty="0">
                <a:solidFill>
                  <a:srgbClr val="000000"/>
                </a:solidFill>
                <a:ea typeface="Times New Roman" panose="02020603050405020304" pitchFamily="18" charset="0"/>
                <a:cs typeface="Arial" panose="020B0604020202020204" pitchFamily="34" charset="0"/>
              </a:rPr>
              <a:t>They have come to SLPP to develop skills around prosocial community reintegration</a:t>
            </a:r>
          </a:p>
        </p:txBody>
      </p:sp>
      <p:sp>
        <p:nvSpPr>
          <p:cNvPr id="9" name="Content Placeholder 5">
            <a:extLst>
              <a:ext uri="{FF2B5EF4-FFF2-40B4-BE49-F238E27FC236}">
                <a16:creationId xmlns:a16="http://schemas.microsoft.com/office/drawing/2014/main" id="{C2376EA7-DA08-4902-800E-CA8C6C62D1E8}"/>
              </a:ext>
            </a:extLst>
          </p:cNvPr>
          <p:cNvSpPr txBox="1">
            <a:spLocks/>
          </p:cNvSpPr>
          <p:nvPr/>
        </p:nvSpPr>
        <p:spPr>
          <a:xfrm>
            <a:off x="1781470" y="4114801"/>
            <a:ext cx="4197482" cy="609600"/>
          </a:xfrm>
          <a:prstGeom prst="rect">
            <a:avLst/>
          </a:prstGeom>
          <a:solidFill>
            <a:schemeClr val="accent3"/>
          </a:solidFill>
          <a:ln w="12700">
            <a:solidFill>
              <a:srgbClr val="00B0F0"/>
            </a:solidFill>
          </a:ln>
        </p:spPr>
        <p:txBody>
          <a:bodyPr vert="horz" lIns="121899" tIns="60949" rIns="121899" bIns="60949" rtlCol="0">
            <a:no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marL="0" indent="0" algn="ctr">
              <a:buNone/>
            </a:pPr>
            <a:r>
              <a:rPr lang="en-CA" sz="2400" b="1" dirty="0"/>
              <a:t>CONFLICT WITH THE LAW </a:t>
            </a:r>
          </a:p>
        </p:txBody>
      </p:sp>
    </p:spTree>
    <p:extLst>
      <p:ext uri="{BB962C8B-B14F-4D97-AF65-F5344CB8AC3E}">
        <p14:creationId xmlns:p14="http://schemas.microsoft.com/office/powerpoint/2010/main" val="556694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CD058-32B5-4CEE-B391-A6E99021F41A}"/>
              </a:ext>
            </a:extLst>
          </p:cNvPr>
          <p:cNvSpPr>
            <a:spLocks noGrp="1"/>
          </p:cNvSpPr>
          <p:nvPr>
            <p:ph type="title"/>
          </p:nvPr>
        </p:nvSpPr>
        <p:spPr/>
        <p:txBody>
          <a:bodyPr/>
          <a:lstStyle/>
          <a:p>
            <a:pPr algn="ctr"/>
            <a:r>
              <a:rPr lang="en-US" b="1" dirty="0">
                <a:solidFill>
                  <a:prstClr val="black"/>
                </a:solidFill>
                <a:latin typeface="Century Gothic" panose="020B0502020202020204" pitchFamily="34" charset="0"/>
              </a:rPr>
              <a:t>VISION, MISSION AND VALUES</a:t>
            </a:r>
            <a:endParaRPr lang="en-CA" dirty="0"/>
          </a:p>
        </p:txBody>
      </p:sp>
      <p:graphicFrame>
        <p:nvGraphicFramePr>
          <p:cNvPr id="5" name="Content Placeholder 4">
            <a:extLst>
              <a:ext uri="{FF2B5EF4-FFF2-40B4-BE49-F238E27FC236}">
                <a16:creationId xmlns:a16="http://schemas.microsoft.com/office/drawing/2014/main" id="{01EEC79F-9891-4BAB-B22F-1A9A06815AAE}"/>
              </a:ext>
            </a:extLst>
          </p:cNvPr>
          <p:cNvGraphicFramePr>
            <a:graphicFrameLocks noGrp="1"/>
          </p:cNvGraphicFramePr>
          <p:nvPr>
            <p:ph idx="1"/>
            <p:extLst>
              <p:ext uri="{D42A27DB-BD31-4B8C-83A1-F6EECF244321}">
                <p14:modId xmlns:p14="http://schemas.microsoft.com/office/powerpoint/2010/main" val="3935223787"/>
              </p:ext>
            </p:extLst>
          </p:nvPr>
        </p:nvGraphicFramePr>
        <p:xfrm>
          <a:off x="1219200" y="1600200"/>
          <a:ext cx="10285412"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5064846"/>
      </p:ext>
    </p:extLst>
  </p:cSld>
  <p:clrMapOvr>
    <a:masterClrMapping/>
  </p:clrMapOvr>
</p:sld>
</file>

<file path=ppt/theme/theme1.xml><?xml version="1.0" encoding="utf-8"?>
<a:theme xmlns:a="http://schemas.openxmlformats.org/drawingml/2006/main" name="Cooking 16x9">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63CEF8-E427-41A3-B701-02CD4579E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1752</Words>
  <Application>Microsoft Office PowerPoint</Application>
  <PresentationFormat>Custom</PresentationFormat>
  <Paragraphs>229</Paragraphs>
  <Slides>24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Baskerville Old Face</vt:lpstr>
      <vt:lpstr>Bebas Neue Bold</vt:lpstr>
      <vt:lpstr>Calibri</vt:lpstr>
      <vt:lpstr>Century Gothic</vt:lpstr>
      <vt:lpstr>Constantia</vt:lpstr>
      <vt:lpstr>Lato Light</vt:lpstr>
      <vt:lpstr>My lucky penny</vt:lpstr>
      <vt:lpstr>Times New Roman</vt:lpstr>
      <vt:lpstr>Cooking 16x9</vt:lpstr>
      <vt:lpstr>PowerPoint Presentation</vt:lpstr>
      <vt:lpstr>PowerPoint Presentation</vt:lpstr>
      <vt:lpstr>History of St. Leonard’s Place Peel (SLPP) </vt:lpstr>
      <vt:lpstr>History of St. Leonard’s Place Peel (SLPP) </vt:lpstr>
      <vt:lpstr>SLPP TODAY</vt:lpstr>
      <vt:lpstr>SLPP TODAY</vt:lpstr>
      <vt:lpstr>SLPP TODAY</vt:lpstr>
      <vt:lpstr>SLPP TODAY</vt:lpstr>
      <vt:lpstr>VISION, MISSION AND VALUES</vt:lpstr>
      <vt:lpstr>VISION, MISSION AND VALUES</vt:lpstr>
      <vt:lpstr>PROGRAMS</vt:lpstr>
      <vt:lpstr>PROGRAMS</vt:lpstr>
      <vt:lpstr>PROGRAMS</vt:lpstr>
      <vt:lpstr>STRATEGIC DIRECTION</vt:lpstr>
      <vt:lpstr>STRATEGIC DIRECTION</vt:lpstr>
      <vt:lpstr>MATERIALS/DOCUMENTS</vt:lpstr>
      <vt:lpstr>BOARD OPERATIONS</vt:lpstr>
      <vt:lpstr>BOARD OPERATIONS</vt:lpstr>
      <vt:lpstr>BOARD OPERATIONS</vt:lpstr>
      <vt:lpstr>FINANCE</vt:lpstr>
      <vt:lpstr>FINANCE</vt:lpstr>
      <vt:lpstr>FINANCE</vt:lpstr>
      <vt:lpstr>FINANCE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2016-11-22T17:54:07Z</dcterms:created>
  <dcterms:modified xsi:type="dcterms:W3CDTF">2020-06-01T18:19:49Z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TC027879429991</vt:lpwstr>
  </property>
</Properties>
</file>